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87C3"/>
    <a:srgbClr val="008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6" d="100"/>
          <a:sy n="46" d="100"/>
        </p:scale>
        <p:origin x="-174" y="-10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4405" y="1586141"/>
            <a:ext cx="9890975" cy="2616199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  <a:t>ПРАКТИКА ГРОМАДСЬКОГО КОНТРОЛЮ</a:t>
            </a:r>
            <a:br>
              <a:rPr lang="ru-RU" sz="3200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</a:br>
            <a:r>
              <a:rPr lang="ru-RU" sz="3200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  <a:t> ЗА ДОТРИМАННЯМ «ПРАВА ЗНАТИ» В УКРАЇНІ</a:t>
            </a:r>
            <a:br>
              <a:rPr lang="ru-RU" sz="3200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</a:br>
            <a:r>
              <a:rPr lang="ru-RU" sz="3200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  <a:t/>
            </a:r>
            <a:br>
              <a:rPr lang="ru-RU" sz="3200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</a:br>
            <a:r>
              <a:rPr lang="ru-RU" sz="3200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  <a:t>ЯК ПРАЦЮЄ ПЛАТФОРМА «ОМБУДСМЕН+»</a:t>
            </a:r>
            <a:endParaRPr lang="ru-RU" sz="3200" b="1" dirty="0">
              <a:solidFill>
                <a:srgbClr val="1287C3"/>
              </a:solidFill>
              <a:latin typeface="DiariaPro-ExtraBold" panose="020D0003030200000000" pitchFamily="34" charset="0"/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743" y="148431"/>
            <a:ext cx="4760912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_uk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655" y="148431"/>
            <a:ext cx="2444397" cy="102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505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932903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DiariaPro-ExtraBold" panose="020D0003030200000000" pitchFamily="34" charset="0"/>
              </a:rPr>
              <a:t>ШКАЛА ТА ПОРЯДОК ОЦІНКИ</a:t>
            </a:r>
          </a:p>
          <a:p>
            <a:pPr marL="0" indent="0" algn="just">
              <a:buNone/>
            </a:pPr>
            <a:r>
              <a:rPr lang="ru-RU" sz="2200" dirty="0" err="1" smtClean="0">
                <a:latin typeface="Diaria Pro Md" panose="020D0003030200000000" pitchFamily="34" charset="0"/>
              </a:rPr>
              <a:t>Методологія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складається</a:t>
            </a:r>
            <a:r>
              <a:rPr lang="ru-RU" sz="2200" dirty="0">
                <a:latin typeface="Diaria Pro Md" panose="020D0003030200000000" pitchFamily="34" charset="0"/>
              </a:rPr>
              <a:t> з </a:t>
            </a:r>
            <a:r>
              <a:rPr lang="ru-RU" sz="2200" dirty="0" err="1">
                <a:latin typeface="Diaria Pro Md" panose="020D0003030200000000" pitchFamily="34" charset="0"/>
              </a:rPr>
              <a:t>чотирьох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частин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які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дозволяють</a:t>
            </a:r>
            <a:r>
              <a:rPr lang="ru-RU" sz="2200" dirty="0">
                <a:latin typeface="Diaria Pro Md" panose="020D0003030200000000" pitchFamily="34" charset="0"/>
              </a:rPr>
              <a:t> комплексно </a:t>
            </a:r>
            <a:r>
              <a:rPr lang="ru-RU" sz="2200" dirty="0" err="1">
                <a:latin typeface="Diaria Pro Md" panose="020D0003030200000000" pitchFamily="34" charset="0"/>
              </a:rPr>
              <a:t>оцінити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рівень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виконання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суб'єктами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владних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повноважень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вимоги</a:t>
            </a:r>
            <a:r>
              <a:rPr lang="ru-RU" sz="2200" dirty="0">
                <a:latin typeface="Diaria Pro Md" panose="020D0003030200000000" pitchFamily="34" charset="0"/>
              </a:rPr>
              <a:t> Закону </a:t>
            </a:r>
            <a:r>
              <a:rPr lang="ru-RU" sz="2200" dirty="0" err="1">
                <a:latin typeface="Diaria Pro Md" panose="020D0003030200000000" pitchFamily="34" charset="0"/>
              </a:rPr>
              <a:t>України</a:t>
            </a:r>
            <a:r>
              <a:rPr lang="ru-RU" sz="2200" dirty="0">
                <a:latin typeface="Diaria Pro Md" panose="020D0003030200000000" pitchFamily="34" charset="0"/>
              </a:rPr>
              <a:t> «Про доступ до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».</a:t>
            </a:r>
          </a:p>
          <a:p>
            <a:pPr marL="0" indent="0" algn="just">
              <a:buNone/>
            </a:pPr>
            <a:r>
              <a:rPr lang="ru-RU" sz="2200" dirty="0" err="1">
                <a:latin typeface="Diaria Pro Md" panose="020D0003030200000000" pitchFamily="34" charset="0"/>
              </a:rPr>
              <a:t>Кожен</a:t>
            </a:r>
            <a:r>
              <a:rPr lang="ru-RU" sz="2200" dirty="0">
                <a:latin typeface="Diaria Pro Md" panose="020D0003030200000000" pitchFamily="34" charset="0"/>
              </a:rPr>
              <a:t> з </a:t>
            </a:r>
            <a:r>
              <a:rPr lang="ru-RU" sz="2200" dirty="0" err="1">
                <a:latin typeface="Diaria Pro Md" panose="020D0003030200000000" pitchFamily="34" charset="0"/>
              </a:rPr>
              <a:t>розділів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методології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ґрунтується</a:t>
            </a:r>
            <a:r>
              <a:rPr lang="ru-RU" sz="2200" dirty="0">
                <a:latin typeface="Diaria Pro Md" panose="020D0003030200000000" pitchFamily="34" charset="0"/>
              </a:rPr>
              <a:t> на </a:t>
            </a:r>
            <a:r>
              <a:rPr lang="ru-RU" sz="2200" dirty="0" err="1">
                <a:latin typeface="Diaria Pro Md" panose="020D0003030200000000" pitchFamily="34" charset="0"/>
              </a:rPr>
              <a:t>законодавстві</a:t>
            </a:r>
            <a:r>
              <a:rPr lang="ru-RU" sz="2200" dirty="0">
                <a:latin typeface="Diaria Pro Md" panose="020D0003030200000000" pitchFamily="34" charset="0"/>
              </a:rPr>
              <a:t>, тому </a:t>
            </a:r>
            <a:r>
              <a:rPr lang="ru-RU" sz="2200" dirty="0" err="1">
                <a:latin typeface="Diaria Pro Md" panose="020D0003030200000000" pitchFamily="34" charset="0"/>
              </a:rPr>
              <a:t>всі</a:t>
            </a:r>
            <a:r>
              <a:rPr lang="ru-RU" sz="2200" dirty="0">
                <a:latin typeface="Diaria Pro Md" panose="020D0003030200000000" pitchFamily="34" charset="0"/>
              </a:rPr>
              <a:t> вони є </a:t>
            </a:r>
            <a:r>
              <a:rPr lang="ru-RU" sz="2200" dirty="0" err="1">
                <a:latin typeface="Diaria Pro Md" panose="020D0003030200000000" pitchFamily="34" charset="0"/>
              </a:rPr>
              <a:t>однаково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важливими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 err="1">
                <a:latin typeface="Diaria Pro Md" panose="020D0003030200000000" pitchFamily="34" charset="0"/>
              </a:rPr>
              <a:t>Кожен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розділ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має</a:t>
            </a:r>
            <a:r>
              <a:rPr lang="ru-RU" sz="2200" dirty="0">
                <a:latin typeface="Diaria Pro Md" panose="020D0003030200000000" pitchFamily="34" charset="0"/>
              </a:rPr>
              <a:t> свою шкалу та порядок </a:t>
            </a:r>
            <a:r>
              <a:rPr lang="ru-RU" sz="2200" dirty="0" err="1">
                <a:latin typeface="Diaria Pro Md" panose="020D0003030200000000" pitchFamily="34" charset="0"/>
              </a:rPr>
              <a:t>оцінювання</a:t>
            </a:r>
            <a:r>
              <a:rPr lang="ru-RU" sz="2200" dirty="0">
                <a:latin typeface="Diaria Pro Md" panose="020D0003030200000000" pitchFamily="34" charset="0"/>
              </a:rPr>
              <a:t>. Максимальна </a:t>
            </a:r>
            <a:r>
              <a:rPr lang="ru-RU" sz="2200" dirty="0" err="1">
                <a:latin typeface="Diaria Pro Md" panose="020D0003030200000000" pitchFamily="34" charset="0"/>
              </a:rPr>
              <a:t>кількість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балів</a:t>
            </a:r>
            <a:r>
              <a:rPr lang="ru-RU" sz="2200" dirty="0">
                <a:latin typeface="Diaria Pro Md" panose="020D0003030200000000" pitchFamily="34" charset="0"/>
              </a:rPr>
              <a:t>, яку </a:t>
            </a:r>
            <a:r>
              <a:rPr lang="ru-RU" sz="2200" dirty="0" err="1" smtClean="0">
                <a:latin typeface="Diaria Pro Md" panose="020D0003030200000000" pitchFamily="34" charset="0"/>
              </a:rPr>
              <a:t>можна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отримати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>
                <a:latin typeface="Diaria Pro Md" panose="020D0003030200000000" pitchFamily="34" charset="0"/>
              </a:rPr>
              <a:t>за </a:t>
            </a:r>
            <a:r>
              <a:rPr lang="ru-RU" sz="2200" dirty="0" err="1">
                <a:latin typeface="Diaria Pro Md" panose="020D0003030200000000" pitchFamily="34" charset="0"/>
              </a:rPr>
              <a:t>кожен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розділ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прирівнюється</a:t>
            </a:r>
            <a:r>
              <a:rPr lang="ru-RU" sz="2200" dirty="0">
                <a:latin typeface="Diaria Pro Md" panose="020D0003030200000000" pitchFamily="34" charset="0"/>
              </a:rPr>
              <a:t> до 25%. </a:t>
            </a:r>
            <a:endParaRPr lang="ru-RU" sz="2200" dirty="0" smtClean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Diaria Pro Md" panose="020D0003030200000000" pitchFamily="34" charset="0"/>
              </a:rPr>
              <a:t>При </a:t>
            </a:r>
            <a:r>
              <a:rPr lang="ru-RU" sz="2200" dirty="0" err="1">
                <a:latin typeface="Diaria Pro Md" panose="020D0003030200000000" pitchFamily="34" charset="0"/>
              </a:rPr>
              <a:t>підрахунку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загального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рівня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забезпечення</a:t>
            </a:r>
            <a:r>
              <a:rPr lang="ru-RU" sz="2200" dirty="0" smtClean="0">
                <a:latin typeface="Diaria Pro Md" panose="020D0003030200000000" pitchFamily="34" charset="0"/>
              </a:rPr>
              <a:t> доступу </a:t>
            </a:r>
            <a:r>
              <a:rPr lang="ru-RU" sz="2200" dirty="0">
                <a:latin typeface="Diaria Pro Md" panose="020D0003030200000000" pitchFamily="34" charset="0"/>
              </a:rPr>
              <a:t>до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сумуються </a:t>
            </a:r>
            <a:r>
              <a:rPr lang="ru-RU" sz="2200" dirty="0" err="1">
                <a:latin typeface="Diaria Pro Md" panose="020D0003030200000000" pitchFamily="34" charset="0"/>
              </a:rPr>
              <a:t>результати</a:t>
            </a:r>
            <a:r>
              <a:rPr lang="ru-RU" sz="2200" dirty="0">
                <a:latin typeface="Diaria Pro Md" panose="020D0003030200000000" pitchFamily="34" charset="0"/>
              </a:rPr>
              <a:t> у </a:t>
            </a:r>
            <a:r>
              <a:rPr lang="ru-RU" sz="2200" dirty="0" err="1">
                <a:latin typeface="Diaria Pro Md" panose="020D0003030200000000" pitchFamily="34" charset="0"/>
              </a:rPr>
              <a:t>відсотках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які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були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отримані</a:t>
            </a:r>
            <a:r>
              <a:rPr lang="ru-RU" sz="2200" dirty="0">
                <a:latin typeface="Diaria Pro Md" panose="020D0003030200000000" pitchFamily="34" charset="0"/>
              </a:rPr>
              <a:t> за </a:t>
            </a:r>
            <a:r>
              <a:rPr lang="ru-RU" sz="2200" dirty="0" err="1" smtClean="0">
                <a:latin typeface="Diaria Pro Md" panose="020D0003030200000000" pitchFamily="34" charset="0"/>
              </a:rPr>
              <a:t>кожен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розділ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>
                <a:latin typeface="Diaria Pro Md" panose="020D0003030200000000" pitchFamily="34" charset="0"/>
              </a:rPr>
              <a:t>(25%+25%+25%+25%=100%).</a:t>
            </a:r>
          </a:p>
        </p:txBody>
      </p:sp>
    </p:spTree>
    <p:extLst>
      <p:ext uri="{BB962C8B-B14F-4D97-AF65-F5344CB8AC3E}">
        <p14:creationId xmlns:p14="http://schemas.microsoft.com/office/powerpoint/2010/main" val="1528098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932903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DiariaPro-ExtraBold" panose="020D0003030200000000" pitchFamily="34" charset="0"/>
              </a:rPr>
              <a:t>ОЦІНКА РІВНЯ ЗАБЕЗПЕЧЕННЯ ДОСТУПУ ДО ПУБЛІЧНОЇ ІНФОРМАЦІЇ СУБ'ЄКТАМИ ВЛАДНИХ ПОВНОВАЖЕНЬ</a:t>
            </a:r>
          </a:p>
          <a:p>
            <a:pPr marL="0" indent="0" algn="just">
              <a:buNone/>
            </a:pPr>
            <a:r>
              <a:rPr lang="ru-RU" sz="2200" dirty="0" err="1" smtClean="0">
                <a:latin typeface="Diaria Pro Md" panose="020D0003030200000000" pitchFamily="34" charset="0"/>
              </a:rPr>
              <a:t>Незадовільний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рівень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</a:t>
            </a:r>
            <a:r>
              <a:rPr lang="ru-RU" sz="2200" dirty="0">
                <a:latin typeface="Diaria Pro Md" panose="020D0003030200000000" pitchFamily="34" charset="0"/>
              </a:rPr>
              <a:t> 0% до </a:t>
            </a:r>
            <a:r>
              <a:rPr lang="ru-RU" sz="2200" dirty="0" smtClean="0">
                <a:latin typeface="Diaria Pro Md" panose="020D0003030200000000" pitchFamily="34" charset="0"/>
              </a:rPr>
              <a:t>20%</a:t>
            </a:r>
          </a:p>
          <a:p>
            <a:pPr marL="0" indent="0" algn="just">
              <a:buNone/>
            </a:pPr>
            <a:r>
              <a:rPr lang="ru-RU" sz="2200" dirty="0" err="1" smtClean="0">
                <a:latin typeface="Diaria Pro Md" panose="020D0003030200000000" pitchFamily="34" charset="0"/>
              </a:rPr>
              <a:t>Низький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рівень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від</a:t>
            </a:r>
            <a:r>
              <a:rPr lang="ru-RU" sz="2200" dirty="0" smtClean="0">
                <a:latin typeface="Diaria Pro Md" panose="020D0003030200000000" pitchFamily="34" charset="0"/>
              </a:rPr>
              <a:t> 21% до 40%</a:t>
            </a:r>
          </a:p>
          <a:p>
            <a:pPr marL="0" indent="0" algn="just">
              <a:buNone/>
            </a:pPr>
            <a:r>
              <a:rPr lang="ru-RU" sz="2200" dirty="0" err="1" smtClean="0">
                <a:latin typeface="Diaria Pro Md" panose="020D0003030200000000" pitchFamily="34" charset="0"/>
              </a:rPr>
              <a:t>Задовільний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рівень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</a:t>
            </a:r>
            <a:r>
              <a:rPr lang="ru-RU" sz="2200" dirty="0">
                <a:latin typeface="Diaria Pro Md" panose="020D0003030200000000" pitchFamily="34" charset="0"/>
              </a:rPr>
              <a:t> 41% до 60%</a:t>
            </a:r>
          </a:p>
          <a:p>
            <a:pPr marL="0" indent="0" algn="just">
              <a:buNone/>
            </a:pPr>
            <a:r>
              <a:rPr lang="ru-RU" sz="2200" dirty="0" err="1" smtClean="0">
                <a:latin typeface="Diaria Pro Md" panose="020D0003030200000000" pitchFamily="34" charset="0"/>
              </a:rPr>
              <a:t>Середній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рівень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</a:t>
            </a:r>
            <a:r>
              <a:rPr lang="ru-RU" sz="2200" dirty="0">
                <a:latin typeface="Diaria Pro Md" panose="020D0003030200000000" pitchFamily="34" charset="0"/>
              </a:rPr>
              <a:t> 61% до 80%</a:t>
            </a:r>
          </a:p>
          <a:p>
            <a:pPr marL="0" indent="0" algn="just">
              <a:buNone/>
            </a:pPr>
            <a:r>
              <a:rPr lang="ru-RU" sz="2200" dirty="0" err="1" smtClean="0">
                <a:latin typeface="Diaria Pro Md" panose="020D0003030200000000" pitchFamily="34" charset="0"/>
              </a:rPr>
              <a:t>Високий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рівень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</a:t>
            </a:r>
            <a:r>
              <a:rPr lang="ru-RU" sz="2200" dirty="0">
                <a:latin typeface="Diaria Pro Md" panose="020D0003030200000000" pitchFamily="34" charset="0"/>
              </a:rPr>
              <a:t> 81% до 100</a:t>
            </a:r>
            <a:r>
              <a:rPr lang="ru-RU" sz="2200" dirty="0" smtClean="0">
                <a:latin typeface="Diaria Pro Md" panose="020D0003030200000000" pitchFamily="34" charset="0"/>
              </a:rPr>
              <a:t>%</a:t>
            </a:r>
          </a:p>
          <a:p>
            <a:pPr marL="0" indent="0" algn="just">
              <a:buNone/>
            </a:pPr>
            <a:endParaRPr lang="ru-RU" sz="2200" dirty="0" smtClean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err="1">
                <a:latin typeface="Diaria Pro Md" panose="020D0003030200000000" pitchFamily="34" charset="0"/>
              </a:rPr>
              <a:t>Однак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кожен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розділ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методології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може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застосовуватися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окремо</a:t>
            </a:r>
            <a:r>
              <a:rPr lang="ru-RU" sz="2200" dirty="0">
                <a:latin typeface="Diaria Pro Md" panose="020D0003030200000000" pitchFamily="34" charset="0"/>
              </a:rPr>
              <a:t>, і </a:t>
            </a:r>
            <a:r>
              <a:rPr lang="ru-RU" sz="2200" dirty="0" err="1">
                <a:latin typeface="Diaria Pro Md" panose="020D0003030200000000" pitchFamily="34" charset="0"/>
              </a:rPr>
              <a:t>відповідно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дозволяє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визначати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рівень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виконання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вимог</a:t>
            </a:r>
            <a:r>
              <a:rPr lang="ru-RU" sz="2200" dirty="0">
                <a:latin typeface="Diaria Pro Md" panose="020D0003030200000000" pitchFamily="34" charset="0"/>
              </a:rPr>
              <a:t> Закону </a:t>
            </a:r>
            <a:r>
              <a:rPr lang="ru-RU" sz="2200" dirty="0" err="1">
                <a:latin typeface="Diaria Pro Md" panose="020D0003030200000000" pitchFamily="34" charset="0"/>
              </a:rPr>
              <a:t>України</a:t>
            </a:r>
            <a:r>
              <a:rPr lang="ru-RU" sz="2200" dirty="0">
                <a:latin typeface="Diaria Pro Md" panose="020D0003030200000000" pitchFamily="34" charset="0"/>
              </a:rPr>
              <a:t> «Про доступ до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» в </a:t>
            </a:r>
            <a:r>
              <a:rPr lang="ru-RU" sz="2200" dirty="0" err="1" smtClean="0">
                <a:latin typeface="Diaria Pro Md" panose="020D0003030200000000" pitchFamily="34" charset="0"/>
              </a:rPr>
              <a:t>конкретній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частині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6228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804115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latin typeface="DiariaPro-ExtraBold" panose="020D0003030200000000" pitchFamily="34" charset="0"/>
              </a:rPr>
              <a:t>Розділ І.</a:t>
            </a:r>
            <a:r>
              <a:rPr lang="ru-RU" sz="2200" b="1" dirty="0" smtClean="0">
                <a:latin typeface="DiariaPro-ExtraBold" panose="020D0003030200000000" pitchFamily="34" charset="0"/>
              </a:rPr>
              <a:t> ІМПЛЕМЕНТАЦІЇ НЕОБХІДНИХ НОРМ ДЛЯ ЗАБЕЗПЕЧЕННЯ ДОСТУПУ ДО ПУБЛІЧНОЇ ІНФОРМАЦІЇ В ОФІЦІЙНИХ ДОКУМЕНТАХ, ЯКИМИ КЕРУЮТЬСЯ В СВОЇЙ РОБОТІ ОРГАНИ ВЛАДИ</a:t>
            </a:r>
            <a:endParaRPr lang="uk-UA" sz="2200" b="1" dirty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err="1">
                <a:latin typeface="DiariaPro-ExtraBold" panose="020D0003030200000000" pitchFamily="34" charset="0"/>
              </a:rPr>
              <a:t>Параметри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  <a:r>
              <a:rPr lang="ru-RU" sz="2200" dirty="0" err="1">
                <a:latin typeface="DiariaPro-ExtraBold" panose="020D0003030200000000" pitchFamily="34" charset="0"/>
              </a:rPr>
              <a:t>аналізу</a:t>
            </a:r>
            <a:endParaRPr lang="ru-RU" sz="2200" dirty="0">
              <a:latin typeface="DiariaPro-ExtraBol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І. </a:t>
            </a:r>
            <a:r>
              <a:rPr lang="ru-RU" sz="2200" dirty="0" err="1">
                <a:latin typeface="Diaria Pro Md" panose="020D0003030200000000" pitchFamily="34" charset="0"/>
              </a:rPr>
              <a:t>Параметри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обов'язкові</a:t>
            </a:r>
            <a:r>
              <a:rPr lang="ru-RU" sz="2200" dirty="0">
                <a:latin typeface="Diaria Pro Md" panose="020D0003030200000000" pitchFamily="34" charset="0"/>
              </a:rPr>
              <a:t> для </a:t>
            </a:r>
            <a:r>
              <a:rPr lang="ru-RU" sz="2200" dirty="0" err="1">
                <a:latin typeface="Diaria Pro Md" panose="020D0003030200000000" pitchFamily="34" charset="0"/>
              </a:rPr>
              <a:t>всіх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суб'єктів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владних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повноважень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зокрема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колегіальних</a:t>
            </a:r>
            <a:endParaRPr lang="ru-RU" sz="2200" dirty="0" smtClean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ІІ. </a:t>
            </a:r>
            <a:r>
              <a:rPr lang="ru-RU" sz="2200" dirty="0" err="1">
                <a:latin typeface="Diaria Pro Md" panose="020D0003030200000000" pitchFamily="34" charset="0"/>
              </a:rPr>
              <a:t>Параметри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аналізу</a:t>
            </a:r>
            <a:r>
              <a:rPr lang="ru-RU" sz="2200" dirty="0">
                <a:latin typeface="Diaria Pro Md" panose="020D0003030200000000" pitchFamily="34" charset="0"/>
              </a:rPr>
              <a:t> нормативно-</a:t>
            </a:r>
            <a:r>
              <a:rPr lang="ru-RU" sz="2200" dirty="0" err="1">
                <a:latin typeface="Diaria Pro Md" panose="020D0003030200000000" pitchFamily="34" charset="0"/>
              </a:rPr>
              <a:t>правових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актів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які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регулюють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питання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забезпечення</a:t>
            </a:r>
            <a:r>
              <a:rPr lang="ru-RU" sz="2200" dirty="0" smtClean="0">
                <a:latin typeface="Diaria Pro Md" panose="020D0003030200000000" pitchFamily="34" charset="0"/>
              </a:rPr>
              <a:t> доступу </a:t>
            </a:r>
            <a:r>
              <a:rPr lang="ru-RU" sz="2200" dirty="0">
                <a:latin typeface="Diaria Pro Md" panose="020D0003030200000000" pitchFamily="34" charset="0"/>
              </a:rPr>
              <a:t>до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органами </a:t>
            </a:r>
            <a:r>
              <a:rPr lang="ru-RU" sz="2200" dirty="0" err="1">
                <a:latin typeface="Diaria Pro Md" panose="020D0003030200000000" pitchFamily="34" charset="0"/>
              </a:rPr>
              <a:t>місцевого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самоврядування</a:t>
            </a:r>
            <a:endParaRPr lang="ru-RU" sz="2200" dirty="0" smtClean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ІІІ. </a:t>
            </a:r>
            <a:r>
              <a:rPr lang="ru-RU" sz="2200" dirty="0" err="1">
                <a:latin typeface="Diaria Pro Md" panose="020D0003030200000000" pitchFamily="34" charset="0"/>
              </a:rPr>
              <a:t>Параметри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аналізу</a:t>
            </a:r>
            <a:r>
              <a:rPr lang="ru-RU" sz="2200" dirty="0">
                <a:latin typeface="Diaria Pro Md" panose="020D0003030200000000" pitchFamily="34" charset="0"/>
              </a:rPr>
              <a:t> нормативно-</a:t>
            </a:r>
            <a:r>
              <a:rPr lang="ru-RU" sz="2200" dirty="0" err="1">
                <a:latin typeface="Diaria Pro Md" panose="020D0003030200000000" pitchFamily="34" charset="0"/>
              </a:rPr>
              <a:t>правових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актів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які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регулюють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питання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забезпечення</a:t>
            </a:r>
            <a:r>
              <a:rPr lang="ru-RU" sz="2200" dirty="0" smtClean="0">
                <a:latin typeface="Diaria Pro Md" panose="020D0003030200000000" pitchFamily="34" charset="0"/>
              </a:rPr>
              <a:t> доступу </a:t>
            </a:r>
            <a:r>
              <a:rPr lang="ru-RU" sz="2200" dirty="0">
                <a:latin typeface="Diaria Pro Md" panose="020D0003030200000000" pitchFamily="34" charset="0"/>
              </a:rPr>
              <a:t>до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Верховною Радою </a:t>
            </a:r>
            <a:r>
              <a:rPr lang="ru-RU" sz="2200" dirty="0" err="1">
                <a:latin typeface="Diaria Pro Md" panose="020D0003030200000000" pitchFamily="34" charset="0"/>
              </a:rPr>
              <a:t>України</a:t>
            </a:r>
            <a:endParaRPr lang="ru-RU" sz="2200" dirty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Diaria Pro Md" panose="020D0003030200000000" pitchFamily="34" charset="0"/>
              </a:rPr>
              <a:t>ІV</a:t>
            </a:r>
            <a:r>
              <a:rPr lang="ru-RU" sz="2200" dirty="0">
                <a:latin typeface="Diaria Pro Md" panose="020D0003030200000000" pitchFamily="34" charset="0"/>
              </a:rPr>
              <a:t>. </a:t>
            </a:r>
            <a:r>
              <a:rPr lang="ru-RU" sz="2200" dirty="0" err="1">
                <a:latin typeface="Diaria Pro Md" panose="020D0003030200000000" pitchFamily="34" charset="0"/>
              </a:rPr>
              <a:t>Параметри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аналізу</a:t>
            </a:r>
            <a:r>
              <a:rPr lang="ru-RU" sz="2200" dirty="0">
                <a:latin typeface="Diaria Pro Md" panose="020D0003030200000000" pitchFamily="34" charset="0"/>
              </a:rPr>
              <a:t> нормативно-</a:t>
            </a:r>
            <a:r>
              <a:rPr lang="ru-RU" sz="2200" dirty="0" err="1">
                <a:latin typeface="Diaria Pro Md" panose="020D0003030200000000" pitchFamily="34" charset="0"/>
              </a:rPr>
              <a:t>правових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актів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які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регулюють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питання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забезпечення</a:t>
            </a:r>
            <a:r>
              <a:rPr lang="ru-RU" sz="2200" dirty="0" smtClean="0">
                <a:latin typeface="Diaria Pro Md" panose="020D0003030200000000" pitchFamily="34" charset="0"/>
              </a:rPr>
              <a:t> доступу </a:t>
            </a:r>
            <a:r>
              <a:rPr lang="ru-RU" sz="2200" dirty="0">
                <a:latin typeface="Diaria Pro Md" panose="020D0003030200000000" pitchFamily="34" charset="0"/>
              </a:rPr>
              <a:t>до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інших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колегіальних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суб'єктів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владних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повноважень</a:t>
            </a:r>
            <a:endParaRPr lang="ru-RU" sz="2200" dirty="0">
              <a:latin typeface="Diaria Pro Md" panose="020D00030302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758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881389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latin typeface="DiariaPro-ExtraBold" panose="020D0003030200000000" pitchFamily="34" charset="0"/>
              </a:rPr>
              <a:t>Розділ І.</a:t>
            </a:r>
            <a:r>
              <a:rPr lang="ru-RU" sz="2200" b="1" dirty="0" smtClean="0">
                <a:latin typeface="DiariaPro-ExtraBold" panose="020D0003030200000000" pitchFamily="34" charset="0"/>
              </a:rPr>
              <a:t> ІМПЛЕМЕНТАЦІЇ НЕОБХІДНИХ НОРМ ДЛЯ ЗАБЕЗПЕЧЕННЯ ДОСТУПУ ДО ПУБЛІЧНОЇ ІНФОРМАЦІЇ В ОФІЦІЙНИХ ДОКУМЕНТАХ, ЯКИМИ КЕРУЮТЬСЯ В СВОЇЙ РОБОТІ ОРГАНИ ВЛАДИ</a:t>
            </a:r>
            <a:endParaRPr lang="uk-UA" sz="2200" b="1" dirty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DiariaPro-ExtraBold" panose="020D0003030200000000" pitchFamily="34" charset="0"/>
              </a:rPr>
              <a:t>Алгоритм </a:t>
            </a:r>
            <a:r>
              <a:rPr lang="ru-RU" sz="2200" dirty="0" err="1" smtClean="0">
                <a:latin typeface="DiariaPro-ExtraBold" panose="020D0003030200000000" pitchFamily="34" charset="0"/>
              </a:rPr>
              <a:t>аналізу</a:t>
            </a:r>
            <a:endParaRPr lang="ru-RU" sz="2200" dirty="0" smtClean="0">
              <a:latin typeface="DiariaPro-ExtraBol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Diaria Pro Md" panose="020D0003030200000000" pitchFamily="34" charset="0"/>
              </a:rPr>
              <a:t>1) </a:t>
            </a:r>
            <a:r>
              <a:rPr lang="ru-RU" sz="2200" dirty="0" err="1" smtClean="0">
                <a:latin typeface="Diaria Pro Md" panose="020D0003030200000000" pitchFamily="34" charset="0"/>
              </a:rPr>
              <a:t>Визначити</a:t>
            </a:r>
            <a:r>
              <a:rPr lang="ru-RU" sz="2200" dirty="0" smtClean="0">
                <a:latin typeface="Diaria Pro Md" panose="020D0003030200000000" pitchFamily="34" charset="0"/>
              </a:rPr>
              <a:t>, до </a:t>
            </a:r>
            <a:r>
              <a:rPr lang="ru-RU" sz="2200" dirty="0" err="1" smtClean="0">
                <a:latin typeface="Diaria Pro Md" panose="020D0003030200000000" pitchFamily="34" charset="0"/>
              </a:rPr>
              <a:t>якого</a:t>
            </a:r>
            <a:r>
              <a:rPr lang="ru-RU" sz="2200" dirty="0" smtClean="0">
                <a:latin typeface="Diaria Pro Md" panose="020D0003030200000000" pitchFamily="34" charset="0"/>
              </a:rPr>
              <a:t> типу </a:t>
            </a:r>
            <a:r>
              <a:rPr lang="ru-RU" sz="2200" dirty="0" err="1" smtClean="0">
                <a:latin typeface="Diaria Pro Md" panose="020D0003030200000000" pitchFamily="34" charset="0"/>
              </a:rPr>
              <a:t>суб'єктів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владних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повноважені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відноситься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обраний</a:t>
            </a:r>
            <a:r>
              <a:rPr lang="ru-RU" sz="2200" dirty="0" smtClean="0">
                <a:latin typeface="Diaria Pro Md" panose="020D0003030200000000" pitchFamily="34" charset="0"/>
              </a:rPr>
              <a:t> для </a:t>
            </a:r>
            <a:r>
              <a:rPr lang="ru-RU" sz="2200" dirty="0" err="1" smtClean="0">
                <a:latin typeface="Diaria Pro Md" panose="020D0003030200000000" pitchFamily="34" charset="0"/>
              </a:rPr>
              <a:t>аналізу</a:t>
            </a:r>
            <a:r>
              <a:rPr lang="ru-RU" sz="2200" dirty="0" smtClean="0">
                <a:latin typeface="Diaria Pro Md" panose="020D0003030200000000" pitchFamily="34" charset="0"/>
              </a:rPr>
              <a:t> орган </a:t>
            </a:r>
            <a:r>
              <a:rPr lang="ru-RU" sz="2200" dirty="0" err="1" smtClean="0">
                <a:latin typeface="Diaria Pro Md" panose="020D0003030200000000" pitchFamily="34" charset="0"/>
              </a:rPr>
              <a:t>влади</a:t>
            </a:r>
            <a:r>
              <a:rPr lang="ru-RU" sz="2200" dirty="0" smtClean="0">
                <a:latin typeface="Diaria Pro Md" panose="020D0003030200000000" pitchFamily="34" charset="0"/>
              </a:rPr>
              <a:t> і </a:t>
            </a:r>
            <a:r>
              <a:rPr lang="ru-RU" sz="2200" dirty="0" err="1" smtClean="0">
                <a:latin typeface="Diaria Pro Md" panose="020D0003030200000000" pitchFamily="34" charset="0"/>
              </a:rPr>
              <a:t>лишити</a:t>
            </a:r>
            <a:r>
              <a:rPr lang="ru-RU" sz="2200" dirty="0" smtClean="0">
                <a:latin typeface="Diaria Pro Md" panose="020D0003030200000000" pitchFamily="34" charset="0"/>
              </a:rPr>
              <a:t> в «</a:t>
            </a:r>
            <a:r>
              <a:rPr lang="ru-RU" sz="2200" dirty="0" err="1" smtClean="0">
                <a:latin typeface="Diaria Pro Md" panose="020D0003030200000000" pitchFamily="34" charset="0"/>
              </a:rPr>
              <a:t>Формі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відображення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результатів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аналізу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офіційних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документів</a:t>
            </a:r>
            <a:r>
              <a:rPr lang="ru-RU" sz="2200" dirty="0" smtClean="0">
                <a:latin typeface="Diaria Pro Md" panose="020D0003030200000000" pitchFamily="34" charset="0"/>
              </a:rPr>
              <a:t>» (стор.10)</a:t>
            </a:r>
          </a:p>
          <a:p>
            <a:pPr marL="0" indent="0" algn="just">
              <a:buNone/>
            </a:pPr>
            <a:r>
              <a:rPr lang="ru-RU" sz="2200" dirty="0" smtClean="0">
                <a:latin typeface="Diaria Pro Md" panose="020D0003030200000000" pitchFamily="34" charset="0"/>
              </a:rPr>
              <a:t>2) </a:t>
            </a:r>
            <a:r>
              <a:rPr lang="ru-RU" sz="2200" dirty="0" err="1" smtClean="0">
                <a:latin typeface="Diaria Pro Md" panose="020D0003030200000000" pitchFamily="34" charset="0"/>
              </a:rPr>
              <a:t>Отримати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офіційні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документи</a:t>
            </a:r>
            <a:r>
              <a:rPr lang="ru-RU" sz="2200" dirty="0" smtClean="0">
                <a:latin typeface="Diaria Pro Md" panose="020D0003030200000000" pitchFamily="34" charset="0"/>
              </a:rPr>
              <a:t> шляхом </a:t>
            </a:r>
            <a:r>
              <a:rPr lang="ru-RU" sz="2200" dirty="0" err="1" smtClean="0">
                <a:latin typeface="Diaria Pro Md" panose="020D0003030200000000" pitchFamily="34" charset="0"/>
              </a:rPr>
              <a:t>надсилання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запитів</a:t>
            </a:r>
            <a:endParaRPr lang="ru-RU" sz="2200" dirty="0" smtClean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uk-UA" sz="2200" dirty="0" smtClean="0">
                <a:latin typeface="Diaria Pro Md" panose="020D0003030200000000" pitchFamily="34" charset="0"/>
              </a:rPr>
              <a:t>3) Проаналізувати отримані на </a:t>
            </a:r>
            <a:r>
              <a:rPr lang="ru-RU" sz="2200" dirty="0" err="1" smtClean="0">
                <a:latin typeface="Diaria Pro Md" panose="020D0003030200000000" pitchFamily="34" charset="0"/>
              </a:rPr>
              <a:t>запити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відповіді</a:t>
            </a:r>
            <a:r>
              <a:rPr lang="ru-RU" sz="2200" dirty="0" smtClean="0">
                <a:latin typeface="Diaria Pro Md" panose="020D0003030200000000" pitchFamily="34" charset="0"/>
              </a:rPr>
              <a:t> й </a:t>
            </a:r>
            <a:r>
              <a:rPr lang="ru-RU" sz="2200" dirty="0" err="1" smtClean="0">
                <a:latin typeface="Diaria Pro Md" panose="020D0003030200000000" pitchFamily="34" charset="0"/>
              </a:rPr>
              <a:t>документи</a:t>
            </a:r>
            <a:r>
              <a:rPr lang="ru-RU" sz="2200" dirty="0" smtClean="0">
                <a:latin typeface="Diaria Pro Md" panose="020D0003030200000000" pitchFamily="34" charset="0"/>
              </a:rPr>
              <a:t> та </a:t>
            </a:r>
            <a:r>
              <a:rPr lang="ru-RU" sz="2200" dirty="0" err="1" smtClean="0">
                <a:latin typeface="Diaria Pro Md" panose="020D0003030200000000" pitchFamily="34" charset="0"/>
              </a:rPr>
              <a:t>заповнити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стовпчики</a:t>
            </a:r>
            <a:r>
              <a:rPr lang="ru-RU" sz="2200" dirty="0" smtClean="0">
                <a:latin typeface="Diaria Pro Md" panose="020D0003030200000000" pitchFamily="34" charset="0"/>
              </a:rPr>
              <a:t> 5 («</a:t>
            </a:r>
            <a:r>
              <a:rPr lang="ru-RU" sz="2200" dirty="0" err="1" smtClean="0">
                <a:latin typeface="Diaria Pro Md" panose="020D0003030200000000" pitchFamily="34" charset="0"/>
              </a:rPr>
              <a:t>Зміст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норми</a:t>
            </a:r>
            <a:r>
              <a:rPr lang="ru-RU" sz="2200" dirty="0" smtClean="0">
                <a:latin typeface="Diaria Pro Md" panose="020D0003030200000000" pitchFamily="34" charset="0"/>
              </a:rPr>
              <a:t> в </a:t>
            </a:r>
            <a:r>
              <a:rPr lang="ru-RU" sz="2200" dirty="0" err="1" smtClean="0">
                <a:latin typeface="Diaria Pro Md" panose="020D0003030200000000" pitchFamily="34" charset="0"/>
              </a:rPr>
              <a:t>проаналізованому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офіційному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документі</a:t>
            </a:r>
            <a:r>
              <a:rPr lang="ru-RU" sz="2200" dirty="0" smtClean="0">
                <a:latin typeface="Diaria Pro Md" panose="020D0003030200000000" pitchFamily="34" charset="0"/>
              </a:rPr>
              <a:t>») і 7 («</a:t>
            </a:r>
            <a:r>
              <a:rPr lang="ru-RU" sz="2200" dirty="0" err="1" smtClean="0">
                <a:latin typeface="Diaria Pro Md" panose="020D0003030200000000" pitchFamily="34" charset="0"/>
              </a:rPr>
              <a:t>Отримані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бали</a:t>
            </a:r>
            <a:r>
              <a:rPr lang="ru-RU" sz="2200" dirty="0" smtClean="0">
                <a:latin typeface="Diaria Pro Md" panose="020D0003030200000000" pitchFamily="34" charset="0"/>
              </a:rPr>
              <a:t>») в «</a:t>
            </a:r>
            <a:r>
              <a:rPr lang="ru-RU" sz="2200" dirty="0" err="1" smtClean="0">
                <a:latin typeface="Diaria Pro Md" panose="020D0003030200000000" pitchFamily="34" charset="0"/>
              </a:rPr>
              <a:t>Формі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відображення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результатів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аналізу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офіційних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документів</a:t>
            </a:r>
            <a:r>
              <a:rPr lang="ru-RU" sz="2200" dirty="0" smtClean="0">
                <a:latin typeface="Diaria Pro Md" panose="020D0003030200000000" pitchFamily="34" charset="0"/>
              </a:rPr>
              <a:t>» (</a:t>
            </a:r>
            <a:r>
              <a:rPr lang="ru-RU" sz="2200" dirty="0" err="1" smtClean="0">
                <a:latin typeface="Diaria Pro Md" panose="020D0003030200000000" pitchFamily="34" charset="0"/>
              </a:rPr>
              <a:t>Додаток</a:t>
            </a:r>
            <a:r>
              <a:rPr lang="ru-RU" sz="2200" dirty="0" smtClean="0">
                <a:latin typeface="Diaria Pro Md" panose="020D0003030200000000" pitchFamily="34" charset="0"/>
              </a:rPr>
              <a:t> 1.1.)</a:t>
            </a:r>
            <a:endParaRPr lang="ru-RU" sz="2200" dirty="0">
              <a:latin typeface="Diaria Pro Md" panose="020D00030302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26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881389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latin typeface="DiariaPro-ExtraBold" panose="020D0003030200000000" pitchFamily="34" charset="0"/>
              </a:rPr>
              <a:t>Розділ ІІ.</a:t>
            </a:r>
            <a:r>
              <a:rPr lang="ru-RU" sz="2200" b="1" dirty="0">
                <a:latin typeface="DiariaPro-ExtraBold" panose="020D0003030200000000" pitchFamily="34" charset="0"/>
              </a:rPr>
              <a:t> ЗАБЕЗПЕЧЕННЯ ДОСТУПУ ДО ПУБЛІЧНОЇ </a:t>
            </a:r>
            <a:r>
              <a:rPr lang="ru-RU" sz="2200" b="1" dirty="0" smtClean="0">
                <a:latin typeface="DiariaPro-ExtraBold" panose="020D0003030200000000" pitchFamily="34" charset="0"/>
              </a:rPr>
              <a:t>ІНФОРМАЦІЇ У </a:t>
            </a:r>
            <a:r>
              <a:rPr lang="ru-RU" sz="2200" b="1" dirty="0">
                <a:latin typeface="DiariaPro-ExtraBold" panose="020D0003030200000000" pitchFamily="34" charset="0"/>
              </a:rPr>
              <a:t>ВІДПОВІДЬ НА ІНФОРМАЦІЙНІ </a:t>
            </a:r>
            <a:r>
              <a:rPr lang="ru-RU" sz="2200" b="1" dirty="0" smtClean="0">
                <a:latin typeface="DiariaPro-ExtraBold" panose="020D0003030200000000" pitchFamily="34" charset="0"/>
              </a:rPr>
              <a:t>ЗАПИТИ</a:t>
            </a:r>
          </a:p>
          <a:p>
            <a:pPr marL="0" indent="0" algn="just">
              <a:buNone/>
            </a:pPr>
            <a:r>
              <a:rPr lang="ru-RU" sz="2200" dirty="0" err="1">
                <a:latin typeface="DiariaPro-ExtraBold" panose="020D0003030200000000" pitchFamily="34" charset="0"/>
              </a:rPr>
              <a:t>Параметри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  <a:r>
              <a:rPr lang="ru-RU" sz="2200" dirty="0" err="1">
                <a:latin typeface="DiariaPro-ExtraBold" panose="020D0003030200000000" pitchFamily="34" charset="0"/>
              </a:rPr>
              <a:t>аналізу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  <a:r>
              <a:rPr lang="ru-RU" sz="2200" dirty="0" err="1">
                <a:latin typeface="DiariaPro-ExtraBold" panose="020D0003030200000000" pitchFamily="34" charset="0"/>
              </a:rPr>
              <a:t>відповідей</a:t>
            </a:r>
            <a:r>
              <a:rPr lang="ru-RU" sz="2200" dirty="0">
                <a:latin typeface="DiariaPro-ExtraBold" panose="020D0003030200000000" pitchFamily="34" charset="0"/>
              </a:rPr>
              <a:t> на </a:t>
            </a:r>
            <a:r>
              <a:rPr lang="ru-RU" sz="2200" dirty="0" err="1">
                <a:latin typeface="DiariaPro-ExtraBold" panose="020D0003030200000000" pitchFamily="34" charset="0"/>
              </a:rPr>
              <a:t>запити</a:t>
            </a:r>
            <a:r>
              <a:rPr lang="ru-RU" sz="2200" dirty="0">
                <a:latin typeface="DiariaPro-ExtraBold" panose="020D0003030200000000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1) </a:t>
            </a:r>
            <a:r>
              <a:rPr lang="ru-RU" sz="2200" dirty="0" err="1">
                <a:latin typeface="Diaria Pro Md" panose="020D0003030200000000" pitchFamily="34" charset="0"/>
              </a:rPr>
              <a:t>Доступність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контактів</a:t>
            </a:r>
            <a:r>
              <a:rPr lang="ru-RU" sz="2200" dirty="0">
                <a:latin typeface="Diaria Pro Md" panose="020D0003030200000000" pitchFamily="34" charset="0"/>
              </a:rPr>
              <a:t> дня </a:t>
            </a:r>
            <a:r>
              <a:rPr lang="ru-RU" sz="2200" dirty="0" err="1">
                <a:latin typeface="Diaria Pro Md" panose="020D0003030200000000" pitchFamily="34" charset="0"/>
              </a:rPr>
              <a:t>подання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запиту</a:t>
            </a:r>
            <a:r>
              <a:rPr lang="ru-RU" sz="2200" dirty="0">
                <a:latin typeface="Diaria Pro Md" panose="020D0003030200000000" pitchFamily="34" charset="0"/>
              </a:rPr>
              <a:t> на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інформацію</a:t>
            </a:r>
            <a:r>
              <a:rPr lang="ru-RU" sz="2200" dirty="0">
                <a:latin typeface="Diaria Pro Md" panose="020D0003030200000000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2) </a:t>
            </a:r>
            <a:r>
              <a:rPr lang="ru-RU" sz="2200" dirty="0" err="1">
                <a:latin typeface="Diaria Pro Md" panose="020D0003030200000000" pitchFamily="34" charset="0"/>
              </a:rPr>
              <a:t>Надання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відповіді</a:t>
            </a:r>
            <a:r>
              <a:rPr lang="ru-RU" sz="2200" dirty="0">
                <a:latin typeface="Diaria Pro Md" panose="020D0003030200000000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	</a:t>
            </a:r>
            <a:r>
              <a:rPr lang="ru-RU" sz="2200" dirty="0" err="1" smtClean="0">
                <a:latin typeface="Diaria Pro Md" panose="020D0003030200000000" pitchFamily="34" charset="0"/>
              </a:rPr>
              <a:t>офіційний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>
                <a:latin typeface="Diaria Pro Md" panose="020D0003030200000000" pitchFamily="34" charset="0"/>
              </a:rPr>
              <a:t>бланк </a:t>
            </a:r>
            <a:r>
              <a:rPr lang="ru-RU" sz="2200" dirty="0" err="1">
                <a:latin typeface="Diaria Pro Md" panose="020D0003030200000000" pitchFamily="34" charset="0"/>
              </a:rPr>
              <a:t>розпорядника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,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	</a:t>
            </a:r>
            <a:r>
              <a:rPr lang="ru-RU" sz="2200" dirty="0" err="1" smtClean="0">
                <a:latin typeface="Diaria Pro Md" panose="020D0003030200000000" pitchFamily="34" charset="0"/>
              </a:rPr>
              <a:t>вихідний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>
                <a:latin typeface="Diaria Pro Md" panose="020D0003030200000000" pitchFamily="34" charset="0"/>
              </a:rPr>
              <a:t>номер,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	</a:t>
            </a:r>
            <a:r>
              <a:rPr lang="ru-RU" sz="2200" dirty="0" err="1" smtClean="0">
                <a:latin typeface="Diaria Pro Md" panose="020D0003030200000000" pitchFamily="34" charset="0"/>
              </a:rPr>
              <a:t>підпис</a:t>
            </a:r>
            <a:r>
              <a:rPr lang="ru-RU" sz="2200" dirty="0">
                <a:latin typeface="Diaria Pro Md" panose="020D0003030200000000" pitchFamily="34" charset="0"/>
              </a:rPr>
              <a:t>,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	</a:t>
            </a:r>
            <a:r>
              <a:rPr lang="ru-RU" sz="2200" dirty="0" smtClean="0">
                <a:latin typeface="Diaria Pro Md" panose="020D0003030200000000" pitchFamily="34" charset="0"/>
              </a:rPr>
              <a:t>дата</a:t>
            </a:r>
            <a:r>
              <a:rPr lang="ru-RU" sz="2200" dirty="0">
                <a:latin typeface="Diaria Pro Md" panose="020D0003030200000000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3) </a:t>
            </a:r>
            <a:r>
              <a:rPr lang="ru-RU" sz="2200" dirty="0" err="1">
                <a:latin typeface="Diaria Pro Md" panose="020D0003030200000000" pitchFamily="34" charset="0"/>
              </a:rPr>
              <a:t>Вчасність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надання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відповіді</a:t>
            </a:r>
            <a:r>
              <a:rPr lang="ru-RU" sz="2200" dirty="0">
                <a:latin typeface="Diaria Pro Md" panose="020D0003030200000000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4) </a:t>
            </a:r>
            <a:r>
              <a:rPr lang="ru-RU" sz="2200" dirty="0" err="1">
                <a:latin typeface="Diaria Pro Md" panose="020D0003030200000000" pitchFamily="34" charset="0"/>
              </a:rPr>
              <a:t>Повнота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наданої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інформації</a:t>
            </a:r>
            <a:endParaRPr lang="ru-RU" sz="2200" dirty="0">
              <a:latin typeface="Diaria Pro Md" panose="020D00030302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32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881389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latin typeface="Diaria Pro Md" panose="020D0003030200000000" pitchFamily="34" charset="0"/>
              </a:rPr>
              <a:t>Розділ ІІ.</a:t>
            </a:r>
            <a:r>
              <a:rPr lang="ru-RU" sz="2200" b="1" dirty="0">
                <a:latin typeface="Diaria Pro Md" panose="020D0003030200000000" pitchFamily="34" charset="0"/>
              </a:rPr>
              <a:t> ЗАБЕЗПЕЧЕННЯ ДОСТУПУ ДО ПУБЛІЧНОЇ </a:t>
            </a:r>
            <a:r>
              <a:rPr lang="ru-RU" sz="2200" b="1" dirty="0" smtClean="0">
                <a:latin typeface="Diaria Pro Md" panose="020D0003030200000000" pitchFamily="34" charset="0"/>
              </a:rPr>
              <a:t>ІНФОРМАЦІЇ У </a:t>
            </a:r>
            <a:r>
              <a:rPr lang="ru-RU" sz="2200" b="1" dirty="0">
                <a:latin typeface="Diaria Pro Md" panose="020D0003030200000000" pitchFamily="34" charset="0"/>
              </a:rPr>
              <a:t>ВІДПОВІДЬ НА ІНФОРМАЦІЙНІ </a:t>
            </a:r>
            <a:r>
              <a:rPr lang="ru-RU" sz="2200" b="1" dirty="0" smtClean="0">
                <a:latin typeface="Diaria Pro Md" panose="020D0003030200000000" pitchFamily="34" charset="0"/>
              </a:rPr>
              <a:t>ЗАПИТИ</a:t>
            </a:r>
          </a:p>
          <a:p>
            <a:pPr marL="0" indent="0" algn="just">
              <a:buNone/>
            </a:pPr>
            <a:r>
              <a:rPr lang="ru-RU" sz="2200" dirty="0" smtClean="0">
                <a:latin typeface="DiariaPro-ExtraBold" panose="020D0003030200000000" pitchFamily="34" charset="0"/>
              </a:rPr>
              <a:t>Алгоритм </a:t>
            </a:r>
            <a:r>
              <a:rPr lang="ru-RU" sz="2200" dirty="0" err="1" smtClean="0">
                <a:latin typeface="DiariaPro-ExtraBold" panose="020D0003030200000000" pitchFamily="34" charset="0"/>
              </a:rPr>
              <a:t>проведення</a:t>
            </a:r>
            <a:r>
              <a:rPr lang="ru-RU" sz="2200" dirty="0" smtClean="0">
                <a:latin typeface="DiariaPro-ExtraBold" panose="020D0003030200000000" pitchFamily="34" charset="0"/>
              </a:rPr>
              <a:t> </a:t>
            </a:r>
            <a:r>
              <a:rPr lang="ru-RU" sz="2200" dirty="0" err="1" smtClean="0">
                <a:latin typeface="DiariaPro-ExtraBold" panose="020D0003030200000000" pitchFamily="34" charset="0"/>
              </a:rPr>
              <a:t>дослідження</a:t>
            </a:r>
            <a:endParaRPr lang="ru-RU" sz="2200" dirty="0" smtClean="0">
              <a:latin typeface="DiariaPro-ExtraBol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1) </a:t>
            </a:r>
            <a:r>
              <a:rPr lang="ru-RU" sz="2200" dirty="0" err="1">
                <a:latin typeface="Diaria Pro Md" panose="020D0003030200000000" pitchFamily="34" charset="0"/>
              </a:rPr>
              <a:t>Визначити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розпорядника</a:t>
            </a:r>
            <a:r>
              <a:rPr lang="ru-RU" sz="2200" dirty="0">
                <a:latin typeface="Diaria Pro Md" panose="020D0003030200000000" pitchFamily="34" charset="0"/>
              </a:rPr>
              <a:t> (</a:t>
            </a:r>
            <a:r>
              <a:rPr lang="ru-RU" sz="2200" dirty="0" err="1">
                <a:latin typeface="Diaria Pro Md" panose="020D0003030200000000" pitchFamily="34" charset="0"/>
              </a:rPr>
              <a:t>або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розпорядників</a:t>
            </a:r>
            <a:r>
              <a:rPr lang="ru-RU" sz="2200" dirty="0">
                <a:latin typeface="Diaria Pro Md" panose="020D0003030200000000" pitchFamily="34" charset="0"/>
              </a:rPr>
              <a:t>)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для </a:t>
            </a:r>
            <a:r>
              <a:rPr lang="ru-RU" sz="2200" dirty="0" err="1">
                <a:latin typeface="Diaria Pro Md" panose="020D0003030200000000" pitchFamily="34" charset="0"/>
              </a:rPr>
              <a:t>дослідження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2) </a:t>
            </a:r>
            <a:r>
              <a:rPr lang="ru-RU" sz="2200" dirty="0" err="1">
                <a:latin typeface="Diaria Pro Md" panose="020D0003030200000000" pitchFamily="34" charset="0"/>
              </a:rPr>
              <a:t>Знайти</a:t>
            </a:r>
            <a:r>
              <a:rPr lang="ru-RU" sz="2200" dirty="0">
                <a:latin typeface="Diaria Pro Md" panose="020D0003030200000000" pitchFamily="34" charset="0"/>
              </a:rPr>
              <a:t> на </a:t>
            </a:r>
            <a:r>
              <a:rPr lang="ru-RU" sz="2200" dirty="0" err="1">
                <a:latin typeface="Diaria Pro Md" panose="020D0003030200000000" pitchFamily="34" charset="0"/>
              </a:rPr>
              <a:t>сайті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розпорядника</a:t>
            </a:r>
            <a:r>
              <a:rPr lang="ru-RU" sz="2200" dirty="0">
                <a:latin typeface="Diaria Pro Md" panose="020D0003030200000000" pitchFamily="34" charset="0"/>
              </a:rPr>
              <a:t> (</a:t>
            </a:r>
            <a:r>
              <a:rPr lang="ru-RU" sz="2200" dirty="0" err="1">
                <a:latin typeface="Diaria Pro Md" panose="020D0003030200000000" pitchFamily="34" charset="0"/>
              </a:rPr>
              <a:t>розпорядників</a:t>
            </a:r>
            <a:r>
              <a:rPr lang="ru-RU" sz="2200" dirty="0">
                <a:latin typeface="Diaria Pro Md" panose="020D0003030200000000" pitchFamily="34" charset="0"/>
              </a:rPr>
              <a:t>) </a:t>
            </a:r>
            <a:r>
              <a:rPr lang="ru-RU" sz="2200" dirty="0" err="1">
                <a:latin typeface="Diaria Pro Md" panose="020D0003030200000000" pitchFamily="34" charset="0"/>
              </a:rPr>
              <a:t>контактну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інформацію</a:t>
            </a:r>
            <a:r>
              <a:rPr lang="ru-RU" sz="2200" dirty="0">
                <a:latin typeface="Diaria Pro Md" panose="020D0003030200000000" pitchFamily="34" charset="0"/>
              </a:rPr>
              <a:t>, для </a:t>
            </a:r>
            <a:r>
              <a:rPr lang="ru-RU" sz="2200" dirty="0" err="1" smtClean="0">
                <a:latin typeface="Diaria Pro Md" panose="020D0003030200000000" pitchFamily="34" charset="0"/>
              </a:rPr>
              <a:t>надсилання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запитів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3) </a:t>
            </a:r>
            <a:r>
              <a:rPr lang="ru-RU" sz="2200" dirty="0" err="1">
                <a:latin typeface="Diaria Pro Md" panose="020D0003030200000000" pitchFamily="34" charset="0"/>
              </a:rPr>
              <a:t>Направити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протягом</a:t>
            </a:r>
            <a:r>
              <a:rPr lang="ru-RU" sz="2200" dirty="0">
                <a:latin typeface="Diaria Pro Md" panose="020D0003030200000000" pitchFamily="34" charset="0"/>
              </a:rPr>
              <a:t> 2-х </a:t>
            </a:r>
            <a:r>
              <a:rPr lang="ru-RU" sz="2200" dirty="0" err="1">
                <a:latin typeface="Diaria Pro Md" panose="020D0003030200000000" pitchFamily="34" charset="0"/>
              </a:rPr>
              <a:t>тижнів</a:t>
            </a:r>
            <a:r>
              <a:rPr lang="ru-RU" sz="2200" dirty="0">
                <a:latin typeface="Diaria Pro Md" panose="020D0003030200000000" pitchFamily="34" charset="0"/>
              </a:rPr>
              <a:t> 4 </a:t>
            </a:r>
            <a:r>
              <a:rPr lang="ru-RU" sz="2200" dirty="0" err="1">
                <a:latin typeface="Diaria Pro Md" panose="020D0003030200000000" pitchFamily="34" charset="0"/>
              </a:rPr>
              <a:t>різні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запити</a:t>
            </a:r>
            <a:r>
              <a:rPr lang="ru-RU" sz="2200" dirty="0">
                <a:latin typeface="Diaria Pro Md" panose="020D0003030200000000" pitchFamily="34" charset="0"/>
              </a:rPr>
              <a:t> до </a:t>
            </a:r>
            <a:r>
              <a:rPr lang="ru-RU" sz="2200" dirty="0" err="1">
                <a:latin typeface="Diaria Pro Md" panose="020D0003030200000000" pitchFamily="34" charset="0"/>
              </a:rPr>
              <a:t>розпорядника</a:t>
            </a:r>
            <a:r>
              <a:rPr lang="ru-RU" sz="2200" dirty="0">
                <a:latin typeface="Diaria Pro Md" panose="020D0003030200000000" pitchFamily="34" charset="0"/>
              </a:rPr>
              <a:t> (</a:t>
            </a:r>
            <a:r>
              <a:rPr lang="ru-RU" sz="2200" dirty="0" err="1">
                <a:latin typeface="Diaria Pro Md" panose="020D0003030200000000" pitchFamily="34" charset="0"/>
              </a:rPr>
              <a:t>розпорядників</a:t>
            </a:r>
            <a:r>
              <a:rPr lang="ru-RU" sz="2200" dirty="0">
                <a:latin typeface="Diaria Pro Md" panose="020D0003030200000000" pitchFamily="34" charset="0"/>
              </a:rPr>
              <a:t>) </a:t>
            </a:r>
            <a:r>
              <a:rPr lang="ru-RU" sz="2200" dirty="0" err="1" smtClean="0">
                <a:latin typeface="Diaria Pro Md" panose="020D0003030200000000" pitchFamily="34" charset="0"/>
              </a:rPr>
              <a:t>публічної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інформації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чотирма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різними</a:t>
            </a:r>
            <a:r>
              <a:rPr lang="ru-RU" sz="2200" dirty="0">
                <a:latin typeface="Diaria Pro Md" panose="020D0003030200000000" pitchFamily="34" charset="0"/>
              </a:rPr>
              <a:t> способами (</a:t>
            </a:r>
            <a:r>
              <a:rPr lang="ru-RU" sz="2200" dirty="0" err="1">
                <a:latin typeface="Diaria Pro Md" panose="020D0003030200000000" pitchFamily="34" charset="0"/>
              </a:rPr>
              <a:t>поштою</a:t>
            </a:r>
            <a:r>
              <a:rPr lang="ru-RU" sz="2200" dirty="0">
                <a:latin typeface="Diaria Pro Md" panose="020D0003030200000000" pitchFamily="34" charset="0"/>
              </a:rPr>
              <a:t>, телефоном, </a:t>
            </a:r>
            <a:r>
              <a:rPr lang="ru-RU" sz="2200" dirty="0" err="1">
                <a:latin typeface="Diaria Pro Md" panose="020D0003030200000000" pitchFamily="34" charset="0"/>
              </a:rPr>
              <a:t>електронною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поштою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smtClean="0">
                <a:latin typeface="Diaria Pro Md" panose="020D0003030200000000" pitchFamily="34" charset="0"/>
              </a:rPr>
              <a:t>та </a:t>
            </a:r>
            <a:r>
              <a:rPr lang="ru-RU" sz="2200" dirty="0" err="1" smtClean="0">
                <a:latin typeface="Diaria Pro Md" panose="020D0003030200000000" pitchFamily="34" charset="0"/>
              </a:rPr>
              <a:t>особисто</a:t>
            </a:r>
            <a:r>
              <a:rPr lang="ru-RU" sz="2200" dirty="0" smtClean="0">
                <a:latin typeface="Diaria Pro Md" panose="020D0003030200000000" pitchFamily="34" charset="0"/>
              </a:rPr>
              <a:t>).</a:t>
            </a:r>
            <a:endParaRPr lang="ru-RU" sz="2200" dirty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4) </a:t>
            </a:r>
            <a:r>
              <a:rPr lang="ru-RU" sz="2200" dirty="0" err="1">
                <a:latin typeface="Diaria Pro Md" panose="020D0003030200000000" pitchFamily="34" charset="0"/>
              </a:rPr>
              <a:t>Дізнатись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вхідний</a:t>
            </a:r>
            <a:r>
              <a:rPr lang="ru-RU" sz="2200" dirty="0">
                <a:latin typeface="Diaria Pro Md" panose="020D0003030200000000" pitchFamily="34" charset="0"/>
              </a:rPr>
              <a:t> номер та дату </a:t>
            </a:r>
            <a:r>
              <a:rPr lang="ru-RU" sz="2200" dirty="0" err="1">
                <a:latin typeface="Diaria Pro Md" panose="020D0003030200000000" pitchFamily="34" charset="0"/>
              </a:rPr>
              <a:t>реєстрації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запиту</a:t>
            </a:r>
            <a:r>
              <a:rPr lang="ru-RU" sz="2200" dirty="0" smtClean="0">
                <a:latin typeface="Diaria Pro Md" panose="020D0003030200000000" pitchFamily="34" charset="0"/>
              </a:rPr>
              <a:t>.</a:t>
            </a:r>
            <a:endParaRPr lang="ru-RU" sz="2200" dirty="0">
              <a:latin typeface="Diaria Pro Md" panose="020D00030302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379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881389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latin typeface="Diaria Pro Md" panose="020D0003030200000000" pitchFamily="34" charset="0"/>
              </a:rPr>
              <a:t>Розділ ІІ.</a:t>
            </a:r>
            <a:r>
              <a:rPr lang="ru-RU" sz="2200" b="1" dirty="0">
                <a:latin typeface="Diaria Pro Md" panose="020D0003030200000000" pitchFamily="34" charset="0"/>
              </a:rPr>
              <a:t> ЗАБЕЗПЕЧЕННЯ ДОСТУПУ ДО ПУБЛІЧНОЇ </a:t>
            </a:r>
            <a:r>
              <a:rPr lang="ru-RU" sz="2200" b="1" dirty="0" smtClean="0">
                <a:latin typeface="Diaria Pro Md" panose="020D0003030200000000" pitchFamily="34" charset="0"/>
              </a:rPr>
              <a:t>ІНФОРМАЦІЇ У </a:t>
            </a:r>
            <a:r>
              <a:rPr lang="ru-RU" sz="2200" b="1" dirty="0">
                <a:latin typeface="Diaria Pro Md" panose="020D0003030200000000" pitchFamily="34" charset="0"/>
              </a:rPr>
              <a:t>ВІДПОВІДЬ НА ІНФОРМАЦІЙНІ </a:t>
            </a:r>
            <a:r>
              <a:rPr lang="ru-RU" sz="2200" b="1" dirty="0" smtClean="0">
                <a:latin typeface="Diaria Pro Md" panose="020D0003030200000000" pitchFamily="34" charset="0"/>
              </a:rPr>
              <a:t>ЗАПИТИ</a:t>
            </a:r>
          </a:p>
          <a:p>
            <a:pPr marL="0" indent="0" algn="just">
              <a:buNone/>
            </a:pPr>
            <a:r>
              <a:rPr lang="ru-RU" sz="2200" dirty="0" smtClean="0">
                <a:latin typeface="DiariaPro-ExtraBold" panose="020D0003030200000000" pitchFamily="34" charset="0"/>
              </a:rPr>
              <a:t>Алгоритм </a:t>
            </a:r>
            <a:r>
              <a:rPr lang="ru-RU" sz="2200" dirty="0" err="1" smtClean="0">
                <a:latin typeface="DiariaPro-ExtraBold" panose="020D0003030200000000" pitchFamily="34" charset="0"/>
              </a:rPr>
              <a:t>проведення</a:t>
            </a:r>
            <a:r>
              <a:rPr lang="ru-RU" sz="2200" dirty="0" smtClean="0">
                <a:latin typeface="DiariaPro-ExtraBold" panose="020D0003030200000000" pitchFamily="34" charset="0"/>
              </a:rPr>
              <a:t> </a:t>
            </a:r>
            <a:r>
              <a:rPr lang="ru-RU" sz="2200" dirty="0" err="1" smtClean="0">
                <a:latin typeface="DiariaPro-ExtraBold" panose="020D0003030200000000" pitchFamily="34" charset="0"/>
              </a:rPr>
              <a:t>дослідження</a:t>
            </a:r>
            <a:r>
              <a:rPr lang="ru-RU" sz="2200" dirty="0" smtClean="0">
                <a:latin typeface="DiariaPro-ExtraBold" panose="020D0003030200000000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200" dirty="0" smtClean="0">
                <a:latin typeface="Diaria Pro Md" panose="020D0003030200000000" pitchFamily="34" charset="0"/>
              </a:rPr>
              <a:t>5</a:t>
            </a:r>
            <a:r>
              <a:rPr lang="ru-RU" sz="2200" dirty="0">
                <a:latin typeface="Diaria Pro Md" panose="020D0003030200000000" pitchFamily="34" charset="0"/>
              </a:rPr>
              <a:t>) </a:t>
            </a:r>
            <a:r>
              <a:rPr lang="ru-RU" sz="2200" dirty="0" err="1">
                <a:latin typeface="Diaria Pro Md" panose="020D0003030200000000" pitchFamily="34" charset="0"/>
              </a:rPr>
              <a:t>Дочекатись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відповіді</a:t>
            </a:r>
            <a:r>
              <a:rPr lang="ru-RU" sz="2200" dirty="0">
                <a:latin typeface="Diaria Pro Md" panose="020D0003030200000000" pitchFamily="34" charset="0"/>
              </a:rPr>
              <a:t> на </a:t>
            </a:r>
            <a:r>
              <a:rPr lang="ru-RU" sz="2200" dirty="0" err="1">
                <a:latin typeface="Diaria Pro Md" panose="020D0003030200000000" pitchFamily="34" charset="0"/>
              </a:rPr>
              <a:t>кожен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із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запитів</a:t>
            </a:r>
            <a:r>
              <a:rPr lang="ru-RU" sz="2200" dirty="0">
                <a:latin typeface="Diaria Pro Md" panose="020D0003030200000000" pitchFamily="34" charset="0"/>
              </a:rPr>
              <a:t> (</a:t>
            </a:r>
            <a:r>
              <a:rPr lang="ru-RU" sz="2200" dirty="0" err="1">
                <a:latin typeface="Diaria Pro Md" panose="020D0003030200000000" pitchFamily="34" charset="0"/>
              </a:rPr>
              <a:t>максимальний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термін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очікування</a:t>
            </a:r>
            <a:r>
              <a:rPr lang="ru-RU" sz="2200" dirty="0">
                <a:latin typeface="Diaria Pro Md" panose="020D0003030200000000" pitchFamily="34" charset="0"/>
              </a:rPr>
              <a:t> 20 </a:t>
            </a:r>
            <a:r>
              <a:rPr lang="ru-RU" sz="2200" dirty="0" err="1">
                <a:latin typeface="Diaria Pro Md" panose="020D0003030200000000" pitchFamily="34" charset="0"/>
              </a:rPr>
              <a:t>днів</a:t>
            </a:r>
            <a:r>
              <a:rPr lang="ru-RU" sz="2200" dirty="0">
                <a:latin typeface="Diaria Pro Md" panose="020D0003030200000000" pitchFamily="34" charset="0"/>
              </a:rPr>
              <a:t>. </a:t>
            </a:r>
            <a:r>
              <a:rPr lang="ru-RU" sz="2200" dirty="0" err="1" smtClean="0">
                <a:latin typeface="Diaria Pro Md" panose="020D0003030200000000" pitchFamily="34" charset="0"/>
              </a:rPr>
              <a:t>Якщо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відповідь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>
                <a:latin typeface="Diaria Pro Md" panose="020D0003030200000000" pitchFamily="34" charset="0"/>
              </a:rPr>
              <a:t>не буде </a:t>
            </a:r>
            <a:r>
              <a:rPr lang="ru-RU" sz="2200" dirty="0" err="1">
                <a:latin typeface="Diaria Pro Md" panose="020D0003030200000000" pitchFamily="34" charset="0"/>
              </a:rPr>
              <a:t>надана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протягом</a:t>
            </a:r>
            <a:r>
              <a:rPr lang="ru-RU" sz="2200" dirty="0">
                <a:latin typeface="Diaria Pro Md" panose="020D0003030200000000" pitchFamily="34" charset="0"/>
              </a:rPr>
              <a:t> 20 </a:t>
            </a:r>
            <a:r>
              <a:rPr lang="ru-RU" sz="2200" dirty="0" err="1">
                <a:latin typeface="Diaria Pro Md" panose="020D0003030200000000" pitchFamily="34" charset="0"/>
              </a:rPr>
              <a:t>днів</a:t>
            </a:r>
            <a:r>
              <a:rPr lang="ru-RU" sz="2200" dirty="0">
                <a:latin typeface="Diaria Pro Md" panose="020D0003030200000000" pitchFamily="34" charset="0"/>
              </a:rPr>
              <a:t>, автоматично </a:t>
            </a:r>
            <a:r>
              <a:rPr lang="ru-RU" sz="2200" dirty="0" err="1">
                <a:latin typeface="Diaria Pro Md" panose="020D0003030200000000" pitchFamily="34" charset="0"/>
              </a:rPr>
              <a:t>вважається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що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розпорядник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публічної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проігнорував</a:t>
            </a:r>
            <a:r>
              <a:rPr lang="ru-RU" sz="2200" dirty="0">
                <a:latin typeface="Diaria Pro Md" panose="020D0003030200000000" pitchFamily="34" charset="0"/>
              </a:rPr>
              <a:t> запит та не </a:t>
            </a:r>
            <a:r>
              <a:rPr lang="ru-RU" sz="2200" dirty="0" err="1">
                <a:latin typeface="Diaria Pro Md" panose="020D0003030200000000" pitchFamily="34" charset="0"/>
              </a:rPr>
              <a:t>надав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запитувану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інформацію</a:t>
            </a:r>
            <a:r>
              <a:rPr lang="ru-RU" sz="2200" dirty="0">
                <a:latin typeface="Diaria Pro Md" panose="020D0003030200000000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6) </a:t>
            </a:r>
            <a:r>
              <a:rPr lang="ru-RU" sz="2200" dirty="0" err="1">
                <a:latin typeface="Diaria Pro Md" panose="020D0003030200000000" pitchFamily="34" charset="0"/>
              </a:rPr>
              <a:t>Проаналізувати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отримані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відповіді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7) </a:t>
            </a:r>
            <a:r>
              <a:rPr lang="ru-RU" sz="2200" dirty="0" err="1">
                <a:latin typeface="Diaria Pro Md" panose="020D0003030200000000" pitchFamily="34" charset="0"/>
              </a:rPr>
              <a:t>Оцінити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отримані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відповіді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згідно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таблиці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наведеною</a:t>
            </a:r>
            <a:r>
              <a:rPr lang="ru-RU" sz="2200" dirty="0">
                <a:latin typeface="Diaria Pro Md" panose="020D0003030200000000" pitchFamily="34" charset="0"/>
              </a:rPr>
              <a:t> в </a:t>
            </a:r>
            <a:r>
              <a:rPr lang="ru-RU" sz="2200" dirty="0" err="1">
                <a:latin typeface="Diaria Pro Md" panose="020D0003030200000000" pitchFamily="34" charset="0"/>
              </a:rPr>
              <a:t>Додатку</a:t>
            </a:r>
            <a:r>
              <a:rPr lang="ru-RU" sz="2200" dirty="0">
                <a:latin typeface="Diaria Pro Md" panose="020D0003030200000000" pitchFamily="34" charset="0"/>
              </a:rPr>
              <a:t> 2.1. </a:t>
            </a:r>
            <a:r>
              <a:rPr lang="ru-RU" sz="2200" dirty="0" err="1">
                <a:latin typeface="Diaria Pro Md" panose="020D0003030200000000" pitchFamily="34" charset="0"/>
              </a:rPr>
              <a:t>Таблиця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аналізу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smtClean="0">
                <a:latin typeface="Diaria Pro Md" panose="020D0003030200000000" pitchFamily="34" charset="0"/>
              </a:rPr>
              <a:t>та </a:t>
            </a:r>
            <a:r>
              <a:rPr lang="ru-RU" sz="2200" dirty="0" err="1" smtClean="0">
                <a:latin typeface="Diaria Pro Md" panose="020D0003030200000000" pitchFamily="34" charset="0"/>
              </a:rPr>
              <a:t>оцінки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відповідей</a:t>
            </a:r>
            <a:r>
              <a:rPr lang="ru-RU" sz="2200" dirty="0">
                <a:latin typeface="Diaria Pro Md" panose="020D0003030200000000" pitchFamily="34" charset="0"/>
              </a:rPr>
              <a:t> на </a:t>
            </a:r>
            <a:r>
              <a:rPr lang="ru-RU" sz="2200" dirty="0" err="1" smtClean="0">
                <a:latin typeface="Diaria Pro Md" panose="020D0003030200000000" pitchFamily="34" charset="0"/>
              </a:rPr>
              <a:t>запити</a:t>
            </a:r>
            <a:r>
              <a:rPr lang="ru-RU" sz="2200" dirty="0" smtClean="0">
                <a:latin typeface="Diaria Pro Md" panose="020D0003030200000000" pitchFamily="34" charset="0"/>
              </a:rPr>
              <a:t> (</a:t>
            </a:r>
            <a:r>
              <a:rPr lang="ru-RU" sz="2200" dirty="0" err="1" smtClean="0">
                <a:latin typeface="Diaria Pro Md" panose="020D0003030200000000" pitchFamily="34" charset="0"/>
              </a:rPr>
              <a:t>стор</a:t>
            </a:r>
            <a:r>
              <a:rPr lang="ru-RU" sz="2200" dirty="0" smtClean="0">
                <a:latin typeface="Diaria Pro Md" panose="020D0003030200000000" pitchFamily="34" charset="0"/>
              </a:rPr>
              <a:t> 24)</a:t>
            </a:r>
            <a:endParaRPr lang="ru-RU" sz="2200" dirty="0">
              <a:latin typeface="Diaria Pro Md" panose="020D00030302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01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881389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latin typeface="Diaria Pro Md" panose="020D0003030200000000" pitchFamily="34" charset="0"/>
              </a:rPr>
              <a:t>Розділ ІІІ.</a:t>
            </a:r>
            <a:r>
              <a:rPr lang="ru-RU" sz="2200" b="1" dirty="0">
                <a:latin typeface="Diaria Pro Md" panose="020D0003030200000000" pitchFamily="34" charset="0"/>
              </a:rPr>
              <a:t> ЗАБЕЗПЕЧЕННЯ ДОСТУПУ ДО ПУБЛІЧНОЇ ІНФОРМАЦІЇ </a:t>
            </a:r>
            <a:r>
              <a:rPr lang="ru-RU" sz="2200" b="1" dirty="0" smtClean="0">
                <a:latin typeface="Diaria Pro Md" panose="020D0003030200000000" pitchFamily="34" charset="0"/>
              </a:rPr>
              <a:t>ШЛЯХОМ ОПРИЛЮДНЕННЯ </a:t>
            </a:r>
            <a:r>
              <a:rPr lang="ru-RU" sz="2200" b="1" dirty="0">
                <a:latin typeface="Diaria Pro Md" panose="020D0003030200000000" pitchFamily="34" charset="0"/>
              </a:rPr>
              <a:t>НА ОФІЦІЙНИХ САЙТАХ</a:t>
            </a:r>
          </a:p>
          <a:p>
            <a:pPr marL="0" indent="0" algn="just">
              <a:buNone/>
            </a:pPr>
            <a:r>
              <a:rPr lang="ru-RU" sz="2200" dirty="0" err="1">
                <a:latin typeface="DiariaPro-ExtraBold" panose="020D0003030200000000" pitchFamily="34" charset="0"/>
              </a:rPr>
              <a:t>Критерії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  <a:r>
              <a:rPr lang="ru-RU" sz="2200" dirty="0" err="1">
                <a:latin typeface="DiariaPro-ExtraBold" panose="020D0003030200000000" pitchFamily="34" charset="0"/>
              </a:rPr>
              <a:t>оцінок</a:t>
            </a:r>
            <a:endParaRPr lang="ru-RU" sz="2200" dirty="0">
              <a:latin typeface="DiariaPro-ExtraBol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err="1">
                <a:latin typeface="Diaria Pro Md" panose="020D0003030200000000" pitchFamily="34" charset="0"/>
              </a:rPr>
              <a:t>Кількісні</a:t>
            </a:r>
            <a:r>
              <a:rPr lang="ru-RU" sz="2200" dirty="0">
                <a:latin typeface="Diaria Pro Md" panose="020D0003030200000000" pitchFamily="34" charset="0"/>
              </a:rPr>
              <a:t> і </a:t>
            </a:r>
            <a:r>
              <a:rPr lang="ru-RU" sz="2200" dirty="0" err="1">
                <a:latin typeface="Diaria Pro Md" panose="020D0003030200000000" pitchFamily="34" charset="0"/>
              </a:rPr>
              <a:t>якісні</a:t>
            </a:r>
            <a:r>
              <a:rPr lang="ru-RU" sz="2200" dirty="0">
                <a:latin typeface="Diaria Pro Md" panose="020D0003030200000000" pitchFamily="34" charset="0"/>
              </a:rPr>
              <a:t> характеристики </a:t>
            </a:r>
            <a:r>
              <a:rPr lang="ru-RU" sz="2200" dirty="0" err="1">
                <a:latin typeface="Diaria Pro Md" panose="020D0003030200000000" pitchFamily="34" charset="0"/>
              </a:rPr>
              <a:t>інформаційної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відкритості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офіційних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сайтів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визначаються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відповідними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критеріями</a:t>
            </a:r>
            <a:r>
              <a:rPr lang="ru-RU" sz="2200" dirty="0">
                <a:latin typeface="Diaria Pro Md" panose="020D0003030200000000" pitchFamily="34" charset="0"/>
              </a:rPr>
              <a:t> — </a:t>
            </a:r>
            <a:r>
              <a:rPr lang="ru-RU" sz="2200" dirty="0" err="1">
                <a:latin typeface="Diaria Pro Md" panose="020D0003030200000000" pitchFamily="34" charset="0"/>
              </a:rPr>
              <a:t>показниками</a:t>
            </a:r>
            <a:r>
              <a:rPr lang="ru-RU" sz="2200" dirty="0">
                <a:latin typeface="Diaria Pro Md" panose="020D0003030200000000" pitchFamily="34" charset="0"/>
              </a:rPr>
              <a:t>, на </a:t>
            </a:r>
            <a:r>
              <a:rPr lang="ru-RU" sz="2200" dirty="0" err="1">
                <a:latin typeface="Diaria Pro Md" panose="020D0003030200000000" pitchFamily="34" charset="0"/>
              </a:rPr>
              <a:t>підставі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яких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здійснюється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оцінка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параметрів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моніторингу</a:t>
            </a:r>
            <a:r>
              <a:rPr lang="ru-RU" sz="2200" dirty="0" smtClean="0">
                <a:latin typeface="Diaria Pro Md" panose="020D0003030200000000" pitchFamily="34" charset="0"/>
              </a:rPr>
              <a:t>.</a:t>
            </a:r>
            <a:endParaRPr lang="ru-RU" sz="2200" dirty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err="1">
                <a:latin typeface="Diaria Pro Md" panose="020D0003030200000000" pitchFamily="34" charset="0"/>
              </a:rPr>
              <a:t>Якісні</a:t>
            </a:r>
            <a:r>
              <a:rPr lang="ru-RU" sz="2200" dirty="0">
                <a:latin typeface="Diaria Pro Md" panose="020D0003030200000000" pitchFamily="34" charset="0"/>
              </a:rPr>
              <a:t> характеристики </a:t>
            </a:r>
            <a:r>
              <a:rPr lang="ru-RU" sz="2200" dirty="0" err="1">
                <a:latin typeface="Diaria Pro Md" panose="020D0003030200000000" pitchFamily="34" charset="0"/>
              </a:rPr>
              <a:t>інформаційної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відкритості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визначаються</a:t>
            </a:r>
            <a:r>
              <a:rPr lang="ru-RU" sz="2200" dirty="0">
                <a:latin typeface="Diaria Pro Md" panose="020D0003030200000000" pitchFamily="34" charset="0"/>
              </a:rPr>
              <a:t> за </a:t>
            </a:r>
            <a:r>
              <a:rPr lang="ru-RU" sz="2200" dirty="0" err="1">
                <a:latin typeface="Diaria Pro Md" panose="020D0003030200000000" pitchFamily="34" charset="0"/>
              </a:rPr>
              <a:t>допомогою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декількох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критеріїв</a:t>
            </a:r>
            <a:r>
              <a:rPr lang="ru-RU" sz="2200" dirty="0">
                <a:latin typeface="Diaria Pro Md" panose="020D0003030200000000" pitchFamily="34" charset="0"/>
              </a:rPr>
              <a:t>: </a:t>
            </a:r>
            <a:endParaRPr lang="ru-RU" sz="2200" dirty="0" smtClean="0">
              <a:latin typeface="Diaria Pro Md" panose="020D0003030200000000" pitchFamily="34" charset="0"/>
            </a:endParaRPr>
          </a:p>
          <a:p>
            <a:pPr algn="just"/>
            <a:r>
              <a:rPr lang="ru-RU" sz="2200" dirty="0" err="1" smtClean="0">
                <a:latin typeface="Diaria Pro Md" panose="020D0003030200000000" pitchFamily="34" charset="0"/>
              </a:rPr>
              <a:t>повноти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endParaRPr lang="ru-RU" sz="2200" dirty="0" smtClean="0">
              <a:latin typeface="Diaria Pro Md" panose="020D0003030200000000" pitchFamily="34" charset="0"/>
            </a:endParaRPr>
          </a:p>
          <a:p>
            <a:pPr algn="just"/>
            <a:r>
              <a:rPr lang="ru-RU" sz="2200" dirty="0" err="1" smtClean="0">
                <a:latin typeface="Diaria Pro Md" panose="020D0003030200000000" pitchFamily="34" charset="0"/>
              </a:rPr>
              <a:t>актуальності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endParaRPr lang="ru-RU" sz="2200" dirty="0" smtClean="0">
              <a:latin typeface="Diaria Pro Md" panose="020D0003030200000000" pitchFamily="34" charset="0"/>
            </a:endParaRPr>
          </a:p>
          <a:p>
            <a:pPr algn="just"/>
            <a:r>
              <a:rPr lang="ru-RU" sz="2200" dirty="0" err="1" smtClean="0">
                <a:latin typeface="Diaria Pro Md" panose="020D0003030200000000" pitchFamily="34" charset="0"/>
              </a:rPr>
              <a:t>навігаційної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доступності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endParaRPr lang="ru-RU" sz="2200" dirty="0" smtClean="0">
              <a:latin typeface="Diaria Pro Md" panose="020D0003030200000000" pitchFamily="34" charset="0"/>
            </a:endParaRPr>
          </a:p>
          <a:p>
            <a:pPr algn="just"/>
            <a:r>
              <a:rPr lang="ru-RU" sz="2200" dirty="0" err="1" smtClean="0">
                <a:latin typeface="Diaria Pro Md" panose="020D0003030200000000" pitchFamily="34" charset="0"/>
              </a:rPr>
              <a:t>доступності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форматів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розміщеної</a:t>
            </a:r>
            <a:r>
              <a:rPr lang="ru-RU" sz="2200" dirty="0" smtClean="0">
                <a:latin typeface="Diaria Pro Md" panose="020D0003030200000000" pitchFamily="34" charset="0"/>
              </a:rPr>
              <a:t> на </a:t>
            </a:r>
            <a:r>
              <a:rPr lang="ru-RU" sz="2200" dirty="0" err="1">
                <a:latin typeface="Diaria Pro Md" panose="020D0003030200000000" pitchFamily="34" charset="0"/>
              </a:rPr>
              <a:t>офіційних</a:t>
            </a:r>
            <a:r>
              <a:rPr lang="ru-RU" sz="2200" dirty="0">
                <a:latin typeface="Diaria Pro Md" panose="020D0003030200000000" pitchFamily="34" charset="0"/>
              </a:rPr>
              <a:t> сайтах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4812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881389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latin typeface="Diaria Pro Md" panose="020D0003030200000000" pitchFamily="34" charset="0"/>
              </a:rPr>
              <a:t>Розділ ІІІ.</a:t>
            </a:r>
            <a:r>
              <a:rPr lang="ru-RU" sz="2200" b="1" dirty="0">
                <a:latin typeface="Diaria Pro Md" panose="020D0003030200000000" pitchFamily="34" charset="0"/>
              </a:rPr>
              <a:t> ЗАБЕЗПЕЧЕННЯ ДОСТУПУ ДО ПУБЛІЧНОЇ ІНФОРМАЦІЇ </a:t>
            </a:r>
            <a:r>
              <a:rPr lang="ru-RU" sz="2200" b="1" dirty="0" smtClean="0">
                <a:latin typeface="Diaria Pro Md" panose="020D0003030200000000" pitchFamily="34" charset="0"/>
              </a:rPr>
              <a:t>ШЛЯХОМ ОПРИЛЮДНЕННЯ </a:t>
            </a:r>
            <a:r>
              <a:rPr lang="ru-RU" sz="2200" b="1" dirty="0">
                <a:latin typeface="Diaria Pro Md" panose="020D0003030200000000" pitchFamily="34" charset="0"/>
              </a:rPr>
              <a:t>НА ОФІЦІЙНИХ САЙТАХ</a:t>
            </a:r>
          </a:p>
          <a:p>
            <a:pPr marL="0" indent="0" algn="just">
              <a:buNone/>
            </a:pPr>
            <a:r>
              <a:rPr lang="ru-RU" sz="2200" dirty="0" smtClean="0">
                <a:latin typeface="DiariaPro-ExtraBold" panose="020D0003030200000000" pitchFamily="34" charset="0"/>
              </a:rPr>
              <a:t>Алгоритм </a:t>
            </a:r>
            <a:r>
              <a:rPr lang="ru-RU" sz="2200" dirty="0" err="1" smtClean="0">
                <a:latin typeface="DiariaPro-ExtraBold" panose="020D0003030200000000" pitchFamily="34" charset="0"/>
              </a:rPr>
              <a:t>моніторингу</a:t>
            </a:r>
            <a:endParaRPr lang="ru-RU" sz="2200" dirty="0" smtClean="0">
              <a:latin typeface="DiariaPro-ExtraBol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Diaria Pro Md" panose="020D0003030200000000" pitchFamily="34" charset="0"/>
              </a:rPr>
              <a:t>Перед </a:t>
            </a:r>
            <a:r>
              <a:rPr lang="ru-RU" sz="2200" dirty="0">
                <a:latin typeface="Diaria Pro Md" panose="020D0003030200000000" pitchFamily="34" charset="0"/>
              </a:rPr>
              <a:t>початком </a:t>
            </a:r>
            <a:r>
              <a:rPr lang="ru-RU" sz="2200" dirty="0" err="1">
                <a:latin typeface="Diaria Pro Md" panose="020D0003030200000000" pitchFamily="34" charset="0"/>
              </a:rPr>
              <a:t>моніторингу</a:t>
            </a:r>
            <a:r>
              <a:rPr lang="ru-RU" sz="2200" dirty="0">
                <a:latin typeface="Diaria Pro Md" panose="020D0003030200000000" pitchFamily="34" charset="0"/>
              </a:rPr>
              <a:t> будь-</a:t>
            </a:r>
            <a:r>
              <a:rPr lang="ru-RU" sz="2200" dirty="0" err="1">
                <a:latin typeface="Diaria Pro Md" panose="020D0003030200000000" pitchFamily="34" charset="0"/>
              </a:rPr>
              <a:t>якого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офіційного</a:t>
            </a:r>
            <a:r>
              <a:rPr lang="ru-RU" sz="2200" dirty="0">
                <a:latin typeface="Diaria Pro Md" panose="020D0003030200000000" pitchFamily="34" charset="0"/>
              </a:rPr>
              <a:t> сайту органу </a:t>
            </a:r>
            <a:r>
              <a:rPr lang="ru-RU" sz="2200" dirty="0" err="1">
                <a:latin typeface="Diaria Pro Md" panose="020D0003030200000000" pitchFamily="34" charset="0"/>
              </a:rPr>
              <a:t>влади</a:t>
            </a:r>
            <a:r>
              <a:rPr lang="ru-RU" sz="2200" dirty="0" smtClean="0">
                <a:latin typeface="Diaria Pro Md" panose="020D0003030200000000" pitchFamily="34" charset="0"/>
              </a:rPr>
              <a:t>, </a:t>
            </a:r>
            <a:r>
              <a:rPr lang="ru-RU" sz="2200" dirty="0" err="1" smtClean="0">
                <a:latin typeface="Diaria Pro Md" panose="020D0003030200000000" pitchFamily="34" charset="0"/>
              </a:rPr>
              <a:t>необхідно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детальніше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вивчити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специфіку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його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роботи</a:t>
            </a:r>
            <a:r>
              <a:rPr lang="ru-RU" sz="2200" dirty="0">
                <a:latin typeface="Diaria Pro Md" panose="020D0003030200000000" pitchFamily="34" charset="0"/>
              </a:rPr>
              <a:t>. Для </a:t>
            </a:r>
            <a:r>
              <a:rPr lang="ru-RU" sz="2200" dirty="0" err="1">
                <a:latin typeface="Diaria Pro Md" panose="020D0003030200000000" pitchFamily="34" charset="0"/>
              </a:rPr>
              <a:t>цього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необхідно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або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дослідити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положення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>
                <a:latin typeface="Diaria Pro Md" panose="020D0003030200000000" pitchFamily="34" charset="0"/>
              </a:rPr>
              <a:t>про роботу органу </a:t>
            </a:r>
            <a:r>
              <a:rPr lang="ru-RU" sz="2200" dirty="0" err="1">
                <a:latin typeface="Diaria Pro Md" panose="020D0003030200000000" pitchFamily="34" charset="0"/>
              </a:rPr>
              <a:t>влади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або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направити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запити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щоб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базуючи</a:t>
            </a:r>
            <a:r>
              <a:rPr lang="ru-RU" sz="2200" dirty="0">
                <a:latin typeface="Diaria Pro Md" panose="020D0003030200000000" pitchFamily="34" charset="0"/>
              </a:rPr>
              <a:t> на </a:t>
            </a:r>
            <a:r>
              <a:rPr lang="ru-RU" sz="2200" dirty="0" err="1" smtClean="0">
                <a:latin typeface="Diaria Pro Md" panose="020D0003030200000000" pitchFamily="34" charset="0"/>
              </a:rPr>
              <a:t>інформації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отриманій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>
                <a:latin typeface="Diaria Pro Md" panose="020D0003030200000000" pitchFamily="34" charset="0"/>
              </a:rPr>
              <a:t>у </a:t>
            </a:r>
            <a:r>
              <a:rPr lang="ru-RU" sz="2200" dirty="0" err="1">
                <a:latin typeface="Diaria Pro Md" panose="020D0003030200000000" pitchFamily="34" charset="0"/>
              </a:rPr>
              <a:t>відповідь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здійснювати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моніторинг</a:t>
            </a:r>
            <a:r>
              <a:rPr lang="ru-RU" sz="2200" dirty="0">
                <a:latin typeface="Diaria Pro Md" panose="020D0003030200000000" pitchFamily="34" charset="0"/>
              </a:rPr>
              <a:t>. </a:t>
            </a:r>
            <a:r>
              <a:rPr lang="ru-RU" sz="2200" dirty="0" err="1">
                <a:latin typeface="Diaria Pro Md" panose="020D0003030200000000" pitchFamily="34" charset="0"/>
              </a:rPr>
              <a:t>Всі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параметри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які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потребують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особливої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уваги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монітора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позначені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зносками</a:t>
            </a:r>
            <a:r>
              <a:rPr lang="ru-RU" sz="2200" dirty="0">
                <a:latin typeface="Diaria Pro Md" panose="020D0003030200000000" pitchFamily="34" charset="0"/>
              </a:rPr>
              <a:t>, в </a:t>
            </a:r>
            <a:r>
              <a:rPr lang="ru-RU" sz="2200" dirty="0" err="1">
                <a:latin typeface="Diaria Pro Md" panose="020D0003030200000000" pitchFamily="34" charset="0"/>
              </a:rPr>
              <a:t>яких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міститься</a:t>
            </a:r>
            <a:r>
              <a:rPr lang="ru-RU" sz="2200" dirty="0">
                <a:latin typeface="Diaria Pro Md" panose="020D0003030200000000" pitchFamily="34" charset="0"/>
              </a:rPr>
              <a:t> детальна </a:t>
            </a:r>
            <a:r>
              <a:rPr lang="ru-RU" sz="2200" dirty="0" err="1">
                <a:latin typeface="Diaria Pro Md" panose="020D0003030200000000" pitchFamily="34" charset="0"/>
              </a:rPr>
              <a:t>інструкція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щодо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їхнього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оцінювання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тощо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571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881389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latin typeface="Diaria Pro Md" panose="020D0003030200000000" pitchFamily="34" charset="0"/>
              </a:rPr>
              <a:t>Розділ ІІІ.</a:t>
            </a:r>
            <a:r>
              <a:rPr lang="ru-RU" sz="2200" b="1" dirty="0">
                <a:latin typeface="Diaria Pro Md" panose="020D0003030200000000" pitchFamily="34" charset="0"/>
              </a:rPr>
              <a:t> ЗАБЕЗПЕЧЕННЯ ДОСТУПУ ДО ПУБЛІЧНОЇ ІНФОРМАЦІЇ </a:t>
            </a:r>
            <a:r>
              <a:rPr lang="ru-RU" sz="2200" b="1" dirty="0" smtClean="0">
                <a:latin typeface="Diaria Pro Md" panose="020D0003030200000000" pitchFamily="34" charset="0"/>
              </a:rPr>
              <a:t>ШЛЯХОМ ОПРИЛЮДНЕННЯ </a:t>
            </a:r>
            <a:r>
              <a:rPr lang="ru-RU" sz="2200" b="1" dirty="0">
                <a:latin typeface="Diaria Pro Md" panose="020D0003030200000000" pitchFamily="34" charset="0"/>
              </a:rPr>
              <a:t>НА ОФІЦІЙНИХ САЙТАХ</a:t>
            </a:r>
          </a:p>
          <a:p>
            <a:pPr marL="0" indent="0" algn="just">
              <a:buNone/>
            </a:pPr>
            <a:r>
              <a:rPr lang="ru-RU" sz="2200" dirty="0" err="1">
                <a:latin typeface="DiariaPro-ExtraBold" panose="020D0003030200000000" pitchFamily="34" charset="0"/>
              </a:rPr>
              <a:t>Параметри</a:t>
            </a:r>
            <a:r>
              <a:rPr lang="ru-RU" sz="2200" dirty="0">
                <a:latin typeface="DiariaPro-ExtraBold" panose="020D0003030200000000" pitchFamily="34" charset="0"/>
              </a:rPr>
              <a:t> для </a:t>
            </a:r>
            <a:r>
              <a:rPr lang="ru-RU" sz="2200" dirty="0" err="1">
                <a:latin typeface="DiariaPro-ExtraBold" panose="020D0003030200000000" pitchFamily="34" charset="0"/>
              </a:rPr>
              <a:t>моніторингу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  <a:r>
              <a:rPr lang="ru-RU" sz="2200" dirty="0" err="1">
                <a:latin typeface="DiariaPro-ExtraBold" panose="020D0003030200000000" pitchFamily="34" charset="0"/>
              </a:rPr>
              <a:t>сайтів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  <a:r>
              <a:rPr lang="ru-RU" sz="2200" dirty="0" err="1">
                <a:latin typeface="DiariaPro-ExtraBold" panose="020D0003030200000000" pitchFamily="34" charset="0"/>
              </a:rPr>
              <a:t>суб'єктів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  <a:r>
              <a:rPr lang="ru-RU" sz="2200" dirty="0" err="1">
                <a:latin typeface="DiariaPro-ExtraBold" panose="020D0003030200000000" pitchFamily="34" charset="0"/>
              </a:rPr>
              <a:t>владних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  <a:r>
              <a:rPr lang="ru-RU" sz="2200" dirty="0" err="1">
                <a:latin typeface="DiariaPro-ExtraBold" panose="020D0003030200000000" pitchFamily="34" charset="0"/>
              </a:rPr>
              <a:t>повноважень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200" dirty="0" smtClean="0">
                <a:latin typeface="Diaria Pro Md" panose="020D0003030200000000" pitchFamily="34" charset="0"/>
              </a:rPr>
              <a:t>Через </a:t>
            </a:r>
            <a:r>
              <a:rPr lang="ru-RU" sz="2200" dirty="0" err="1">
                <a:latin typeface="Diaria Pro Md" panose="020D0003030200000000" pitchFamily="34" charset="0"/>
              </a:rPr>
              <a:t>специфіку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компетенції</a:t>
            </a:r>
            <a:r>
              <a:rPr lang="ru-RU" sz="2200" dirty="0">
                <a:latin typeface="Diaria Pro Md" panose="020D0003030200000000" pitchFamily="34" charset="0"/>
              </a:rPr>
              <a:t> кожного органу </a:t>
            </a:r>
            <a:r>
              <a:rPr lang="ru-RU" sz="2200" dirty="0" err="1">
                <a:latin typeface="Diaria Pro Md" panose="020D0003030200000000" pitchFamily="34" charset="0"/>
              </a:rPr>
              <a:t>влади</a:t>
            </a:r>
            <a:r>
              <a:rPr lang="ru-RU" sz="2200" dirty="0">
                <a:latin typeface="Diaria Pro Md" panose="020D0003030200000000" pitchFamily="34" charset="0"/>
              </a:rPr>
              <a:t>, яка </a:t>
            </a:r>
            <a:r>
              <a:rPr lang="ru-RU" sz="2200" dirty="0" err="1">
                <a:latin typeface="Diaria Pro Md" panose="020D0003030200000000" pitchFamily="34" charset="0"/>
              </a:rPr>
              <a:t>визначається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відповідними</a:t>
            </a:r>
            <a:r>
              <a:rPr lang="ru-RU" sz="2200" dirty="0" smtClean="0">
                <a:latin typeface="Diaria Pro Md" panose="020D0003030200000000" pitchFamily="34" charset="0"/>
              </a:rPr>
              <a:t> нормативно-</a:t>
            </a:r>
            <a:r>
              <a:rPr lang="ru-RU" sz="2200" dirty="0" err="1" smtClean="0">
                <a:latin typeface="Diaria Pro Md" panose="020D0003030200000000" pitchFamily="34" charset="0"/>
              </a:rPr>
              <a:t>правовими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>
                <a:latin typeface="Diaria Pro Md" panose="020D0003030200000000" pitchFamily="34" charset="0"/>
              </a:rPr>
              <a:t>актами, </a:t>
            </a:r>
            <a:r>
              <a:rPr lang="ru-RU" sz="2200" dirty="0" err="1">
                <a:latin typeface="Diaria Pro Md" panose="020D0003030200000000" pitchFamily="34" charset="0"/>
              </a:rPr>
              <a:t>деякі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органи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влади</a:t>
            </a:r>
            <a:r>
              <a:rPr lang="ru-RU" sz="2200" dirty="0">
                <a:latin typeface="Diaria Pro Md" panose="020D0003030200000000" pitchFamily="34" charset="0"/>
              </a:rPr>
              <a:t> не </a:t>
            </a:r>
            <a:r>
              <a:rPr lang="ru-RU" sz="2200" dirty="0" err="1">
                <a:latin typeface="Diaria Pro Md" panose="020D0003030200000000" pitchFamily="34" charset="0"/>
              </a:rPr>
              <a:t>повинні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мати</a:t>
            </a:r>
            <a:r>
              <a:rPr lang="ru-RU" sz="2200" dirty="0">
                <a:latin typeface="Diaria Pro Md" panose="020D0003030200000000" pitchFamily="34" charset="0"/>
              </a:rPr>
              <a:t> на </a:t>
            </a:r>
            <a:r>
              <a:rPr lang="ru-RU" sz="2200" dirty="0" err="1">
                <a:latin typeface="Diaria Pro Md" panose="020D0003030200000000" pitchFamily="34" charset="0"/>
              </a:rPr>
              <a:t>своїх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офіційних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smtClean="0">
                <a:latin typeface="Diaria Pro Md" panose="020D0003030200000000" pitchFamily="34" charset="0"/>
              </a:rPr>
              <a:t>сайтах </a:t>
            </a:r>
            <a:r>
              <a:rPr lang="ru-RU" sz="2200" dirty="0" err="1" smtClean="0">
                <a:latin typeface="Diaria Pro Md" panose="020D0003030200000000" pitchFamily="34" charset="0"/>
              </a:rPr>
              <a:t>тієї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, яка </a:t>
            </a:r>
            <a:r>
              <a:rPr lang="ru-RU" sz="2200" dirty="0" err="1">
                <a:latin typeface="Diaria Pro Md" panose="020D0003030200000000" pitchFamily="34" charset="0"/>
              </a:rPr>
              <a:t>має</a:t>
            </a:r>
            <a:r>
              <a:rPr lang="ru-RU" sz="2200" dirty="0">
                <a:latin typeface="Diaria Pro Md" panose="020D0003030200000000" pitchFamily="34" charset="0"/>
              </a:rPr>
              <a:t> бути </a:t>
            </a:r>
            <a:r>
              <a:rPr lang="ru-RU" sz="2200" dirty="0" err="1">
                <a:latin typeface="Diaria Pro Md" panose="020D0003030200000000" pitchFamily="34" charset="0"/>
              </a:rPr>
              <a:t>розміщена</a:t>
            </a:r>
            <a:r>
              <a:rPr lang="ru-RU" sz="2200" dirty="0">
                <a:latin typeface="Diaria Pro Md" panose="020D0003030200000000" pitchFamily="34" charset="0"/>
              </a:rPr>
              <a:t> на </a:t>
            </a:r>
            <a:r>
              <a:rPr lang="ru-RU" sz="2200" dirty="0" err="1">
                <a:latin typeface="Diaria Pro Md" panose="020D0003030200000000" pitchFamily="34" charset="0"/>
              </a:rPr>
              <a:t>офіційних</a:t>
            </a:r>
            <a:r>
              <a:rPr lang="ru-RU" sz="2200" dirty="0">
                <a:latin typeface="Diaria Pro Md" panose="020D0003030200000000" pitchFamily="34" charset="0"/>
              </a:rPr>
              <a:t> сайтах </a:t>
            </a:r>
            <a:r>
              <a:rPr lang="ru-RU" sz="2200" dirty="0" err="1">
                <a:latin typeface="Diaria Pro Md" panose="020D0003030200000000" pitchFamily="34" charset="0"/>
              </a:rPr>
              <a:t>інших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органів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влади</a:t>
            </a:r>
            <a:r>
              <a:rPr lang="ru-RU" sz="2200" dirty="0">
                <a:latin typeface="Diaria Pro Md" panose="020D0003030200000000" pitchFamily="34" charset="0"/>
              </a:rPr>
              <a:t>. Для того, </a:t>
            </a:r>
            <a:r>
              <a:rPr lang="ru-RU" sz="2200" dirty="0" err="1" smtClean="0">
                <a:latin typeface="Diaria Pro Md" panose="020D0003030200000000" pitchFamily="34" charset="0"/>
              </a:rPr>
              <a:t>щоб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досягти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об'єктивності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остаточної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оцінки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аналізуються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положення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що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визначають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компетенцію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функції</a:t>
            </a:r>
            <a:r>
              <a:rPr lang="ru-RU" sz="2200" dirty="0">
                <a:latin typeface="Diaria Pro Md" panose="020D0003030200000000" pitchFamily="34" charset="0"/>
              </a:rPr>
              <a:t> і </a:t>
            </a:r>
            <a:r>
              <a:rPr lang="ru-RU" sz="2200" dirty="0" err="1">
                <a:latin typeface="Diaria Pro Md" panose="020D0003030200000000" pitchFamily="34" charset="0"/>
              </a:rPr>
              <a:t>задачі</a:t>
            </a:r>
            <a:r>
              <a:rPr lang="ru-RU" sz="2200" dirty="0">
                <a:latin typeface="Diaria Pro Md" panose="020D0003030200000000" pitchFamily="34" charset="0"/>
              </a:rPr>
              <a:t> кожного органу </a:t>
            </a:r>
            <a:r>
              <a:rPr lang="ru-RU" sz="2200" dirty="0" err="1">
                <a:latin typeface="Diaria Pro Md" panose="020D0003030200000000" pitchFamily="34" charset="0"/>
              </a:rPr>
              <a:t>влади</a:t>
            </a:r>
            <a:r>
              <a:rPr lang="ru-RU" sz="2200" dirty="0">
                <a:latin typeface="Diaria Pro Md" panose="020D0003030200000000" pitchFamily="34" charset="0"/>
              </a:rPr>
              <a:t>, а </a:t>
            </a:r>
            <a:r>
              <a:rPr lang="ru-RU" sz="2200" dirty="0" err="1">
                <a:latin typeface="Diaria Pro Md" panose="020D0003030200000000" pitchFamily="34" charset="0"/>
              </a:rPr>
              <a:t>також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визначаються</a:t>
            </a:r>
            <a:r>
              <a:rPr lang="ru-RU" sz="2200" dirty="0">
                <a:latin typeface="Diaria Pro Md" panose="020D0003030200000000" pitchFamily="34" charset="0"/>
              </a:rPr>
              <a:t> для кожного з них </a:t>
            </a:r>
            <a:r>
              <a:rPr lang="ru-RU" sz="2200" dirty="0" err="1" smtClean="0">
                <a:latin typeface="Diaria Pro Md" panose="020D0003030200000000" pitchFamily="34" charset="0"/>
              </a:rPr>
              <a:t>ті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параметри</a:t>
            </a:r>
            <a:r>
              <a:rPr lang="ru-RU" sz="2200" dirty="0">
                <a:latin typeface="Diaria Pro Md" panose="020D0003030200000000" pitchFamily="34" charset="0"/>
              </a:rPr>
              <a:t>, за </a:t>
            </a:r>
            <a:r>
              <a:rPr lang="ru-RU" sz="2200" dirty="0" err="1">
                <a:latin typeface="Diaria Pro Md" panose="020D0003030200000000" pitchFamily="34" charset="0"/>
              </a:rPr>
              <a:t>якими</a:t>
            </a:r>
            <a:r>
              <a:rPr lang="ru-RU" sz="2200" dirty="0">
                <a:latin typeface="Diaria Pro Md" panose="020D0003030200000000" pitchFamily="34" charset="0"/>
              </a:rPr>
              <a:t>, через </a:t>
            </a:r>
            <a:r>
              <a:rPr lang="ru-RU" sz="2200" dirty="0" err="1">
                <a:latin typeface="Diaria Pro Md" panose="020D0003030200000000" pitchFamily="34" charset="0"/>
              </a:rPr>
              <a:t>специфіку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повноважень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експерти</a:t>
            </a:r>
            <a:r>
              <a:rPr lang="ru-RU" sz="2200" dirty="0">
                <a:latin typeface="Diaria Pro Md" panose="020D0003030200000000" pitchFamily="34" charset="0"/>
              </a:rPr>
              <a:t> не </a:t>
            </a:r>
            <a:r>
              <a:rPr lang="ru-RU" sz="2200" dirty="0" err="1">
                <a:latin typeface="Diaria Pro Md" panose="020D0003030200000000" pitchFamily="34" charset="0"/>
              </a:rPr>
              <a:t>повинні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проводити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оцінку</a:t>
            </a:r>
            <a:r>
              <a:rPr lang="ru-RU" sz="2200" dirty="0" smtClean="0">
                <a:latin typeface="Diaria Pro Md" panose="020D0003030200000000" pitchFamily="34" charset="0"/>
              </a:rPr>
              <a:t>.</a:t>
            </a:r>
            <a:endParaRPr lang="ru-RU" sz="2200" dirty="0">
              <a:latin typeface="Diaria Pro Md" panose="020D00030302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53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7342" y="222161"/>
            <a:ext cx="10018713" cy="1752599"/>
          </a:xfrm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DiariaPro-ExtraBold" panose="020D0003030200000000" pitchFamily="34" charset="0"/>
              </a:rPr>
              <a:t>ГРОМАДСЬКИЙ КОНТРОЛЬ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DiariaPro-ExtraBold" panose="020D0003030200000000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Diaria Pro Md" panose="020D0003030200000000" pitchFamily="34" charset="0"/>
              </a:rPr>
              <a:t>один </a:t>
            </a:r>
            <a:r>
              <a:rPr lang="ru-RU" sz="3200" dirty="0">
                <a:latin typeface="Diaria Pro Md" panose="020D0003030200000000" pitchFamily="34" charset="0"/>
              </a:rPr>
              <a:t>з </a:t>
            </a:r>
            <a:r>
              <a:rPr lang="ru-RU" sz="3200" dirty="0" err="1">
                <a:latin typeface="Diaria Pro Md" panose="020D0003030200000000" pitchFamily="34" charset="0"/>
              </a:rPr>
              <a:t>видів</a:t>
            </a:r>
            <a:r>
              <a:rPr lang="ru-RU" sz="3200" dirty="0">
                <a:latin typeface="Diaria Pro Md" panose="020D0003030200000000" pitchFamily="34" charset="0"/>
              </a:rPr>
              <a:t> </a:t>
            </a:r>
            <a:r>
              <a:rPr lang="ru-RU" sz="3200" dirty="0" err="1">
                <a:latin typeface="Diaria Pro Md" panose="020D0003030200000000" pitchFamily="34" charset="0"/>
              </a:rPr>
              <a:t>соціального</a:t>
            </a:r>
            <a:r>
              <a:rPr lang="ru-RU" sz="3200" dirty="0">
                <a:latin typeface="Diaria Pro Md" panose="020D0003030200000000" pitchFamily="34" charset="0"/>
              </a:rPr>
              <a:t> контролю, </a:t>
            </a:r>
            <a:r>
              <a:rPr lang="ru-RU" sz="3200" dirty="0" err="1">
                <a:latin typeface="Diaria Pro Md" panose="020D0003030200000000" pitchFamily="34" charset="0"/>
              </a:rPr>
              <a:t>який</a:t>
            </a:r>
            <a:r>
              <a:rPr lang="ru-RU" sz="3200" dirty="0">
                <a:latin typeface="Diaria Pro Md" panose="020D0003030200000000" pitchFamily="34" charset="0"/>
              </a:rPr>
              <a:t> </a:t>
            </a:r>
            <a:r>
              <a:rPr lang="ru-RU" sz="3200" dirty="0" err="1">
                <a:latin typeface="Diaria Pro Md" panose="020D0003030200000000" pitchFamily="34" charset="0"/>
              </a:rPr>
              <a:t>здійснюється</a:t>
            </a:r>
            <a:r>
              <a:rPr lang="ru-RU" sz="3200" dirty="0">
                <a:latin typeface="Diaria Pro Md" panose="020D0003030200000000" pitchFamily="34" charset="0"/>
              </a:rPr>
              <a:t> </a:t>
            </a:r>
            <a:r>
              <a:rPr lang="ru-RU" sz="3200" dirty="0" err="1">
                <a:latin typeface="Diaria Pro Md" panose="020D0003030200000000" pitchFamily="34" charset="0"/>
              </a:rPr>
              <a:t>об’єднаннями</a:t>
            </a:r>
            <a:r>
              <a:rPr lang="ru-RU" sz="3200" dirty="0">
                <a:latin typeface="Diaria Pro Md" panose="020D0003030200000000" pitchFamily="34" charset="0"/>
              </a:rPr>
              <a:t> </a:t>
            </a:r>
            <a:r>
              <a:rPr lang="ru-RU" sz="3200" dirty="0" err="1">
                <a:latin typeface="Diaria Pro Md" panose="020D0003030200000000" pitchFamily="34" charset="0"/>
              </a:rPr>
              <a:t>громадян</a:t>
            </a:r>
            <a:r>
              <a:rPr lang="ru-RU" sz="3200" dirty="0">
                <a:latin typeface="Diaria Pro Md" panose="020D0003030200000000" pitchFamily="34" charset="0"/>
              </a:rPr>
              <a:t> та самими </a:t>
            </a:r>
            <a:r>
              <a:rPr lang="ru-RU" sz="3200" dirty="0" err="1" smtClean="0">
                <a:latin typeface="Diaria Pro Md" panose="020D0003030200000000" pitchFamily="34" charset="0"/>
              </a:rPr>
              <a:t>громадянами</a:t>
            </a:r>
            <a:r>
              <a:rPr lang="ru-RU" sz="3200" dirty="0">
                <a:latin typeface="Diaria Pro Md" panose="020D0003030200000000" pitchFamily="34" charset="0"/>
              </a:rPr>
              <a:t>,</a:t>
            </a:r>
            <a:r>
              <a:rPr lang="ru-RU" sz="3200" dirty="0" smtClean="0">
                <a:latin typeface="Diaria Pro Md" panose="020D0003030200000000" pitchFamily="34" charset="0"/>
              </a:rPr>
              <a:t> </a:t>
            </a:r>
            <a:r>
              <a:rPr lang="ru-RU" sz="3200" dirty="0">
                <a:latin typeface="Diaria Pro Md" panose="020D0003030200000000" pitchFamily="34" charset="0"/>
              </a:rPr>
              <a:t>є </a:t>
            </a:r>
            <a:r>
              <a:rPr lang="ru-RU" sz="3200" dirty="0" err="1">
                <a:latin typeface="Diaria Pro Md" panose="020D0003030200000000" pitchFamily="34" charset="0"/>
              </a:rPr>
              <a:t>важливою</a:t>
            </a:r>
            <a:r>
              <a:rPr lang="ru-RU" sz="3200" dirty="0">
                <a:latin typeface="Diaria Pro Md" panose="020D0003030200000000" pitchFamily="34" charset="0"/>
              </a:rPr>
              <a:t> формою </a:t>
            </a:r>
            <a:r>
              <a:rPr lang="ru-RU" sz="3200" dirty="0" err="1">
                <a:latin typeface="Diaria Pro Md" panose="020D0003030200000000" pitchFamily="34" charset="0"/>
              </a:rPr>
              <a:t>реалізації</a:t>
            </a:r>
            <a:r>
              <a:rPr lang="ru-RU" sz="3200" dirty="0">
                <a:latin typeface="Diaria Pro Md" panose="020D0003030200000000" pitchFamily="34" charset="0"/>
              </a:rPr>
              <a:t> </a:t>
            </a:r>
            <a:r>
              <a:rPr lang="ru-RU" sz="3200" dirty="0" err="1">
                <a:latin typeface="Diaria Pro Md" panose="020D0003030200000000" pitchFamily="34" charset="0"/>
              </a:rPr>
              <a:t>демократії</a:t>
            </a:r>
            <a:r>
              <a:rPr lang="ru-RU" sz="3200" dirty="0">
                <a:latin typeface="Diaria Pro Md" panose="020D0003030200000000" pitchFamily="34" charset="0"/>
              </a:rPr>
              <a:t> і способом </a:t>
            </a:r>
            <a:r>
              <a:rPr lang="ru-RU" sz="3200" dirty="0" err="1">
                <a:latin typeface="Diaria Pro Md" panose="020D0003030200000000" pitchFamily="34" charset="0"/>
              </a:rPr>
              <a:t>залучення</a:t>
            </a:r>
            <a:r>
              <a:rPr lang="ru-RU" sz="3200" dirty="0">
                <a:latin typeface="Diaria Pro Md" panose="020D0003030200000000" pitchFamily="34" charset="0"/>
              </a:rPr>
              <a:t> </a:t>
            </a:r>
            <a:r>
              <a:rPr lang="ru-RU" sz="3200" dirty="0" err="1">
                <a:latin typeface="Diaria Pro Md" panose="020D0003030200000000" pitchFamily="34" charset="0"/>
              </a:rPr>
              <a:t>населення</a:t>
            </a:r>
            <a:r>
              <a:rPr lang="ru-RU" sz="3200" dirty="0">
                <a:latin typeface="Diaria Pro Md" panose="020D0003030200000000" pitchFamily="34" charset="0"/>
              </a:rPr>
              <a:t> до </a:t>
            </a:r>
            <a:r>
              <a:rPr lang="ru-RU" sz="3200" dirty="0" err="1">
                <a:latin typeface="Diaria Pro Md" panose="020D0003030200000000" pitchFamily="34" charset="0"/>
              </a:rPr>
              <a:t>управління</a:t>
            </a:r>
            <a:r>
              <a:rPr lang="ru-RU" sz="3200" dirty="0">
                <a:latin typeface="Diaria Pro Md" panose="020D0003030200000000" pitchFamily="34" charset="0"/>
              </a:rPr>
              <a:t> </a:t>
            </a:r>
            <a:r>
              <a:rPr lang="ru-RU" sz="3200" dirty="0" err="1">
                <a:latin typeface="Diaria Pro Md" panose="020D0003030200000000" pitchFamily="34" charset="0"/>
              </a:rPr>
              <a:t>суспільством</a:t>
            </a:r>
            <a:r>
              <a:rPr lang="ru-RU" sz="3200" dirty="0">
                <a:latin typeface="Diaria Pro Md" panose="020D0003030200000000" pitchFamily="34" charset="0"/>
              </a:rPr>
              <a:t> та державою</a:t>
            </a:r>
          </a:p>
        </p:txBody>
      </p:sp>
    </p:spTree>
    <p:extLst>
      <p:ext uri="{BB962C8B-B14F-4D97-AF65-F5344CB8AC3E}">
        <p14:creationId xmlns:p14="http://schemas.microsoft.com/office/powerpoint/2010/main" val="350818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881389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latin typeface="Diaria Pro Md" panose="020D0003030200000000" pitchFamily="34" charset="0"/>
              </a:rPr>
              <a:t>Розділ І</a:t>
            </a:r>
            <a:r>
              <a:rPr lang="en-US" sz="2200" b="1" dirty="0" smtClean="0">
                <a:latin typeface="Diaria Pro Md" panose="020D0003030200000000" pitchFamily="34" charset="0"/>
              </a:rPr>
              <a:t>V</a:t>
            </a:r>
            <a:r>
              <a:rPr lang="uk-UA" sz="2200" b="1" dirty="0" smtClean="0">
                <a:latin typeface="Diaria Pro Md" panose="020D0003030200000000" pitchFamily="34" charset="0"/>
              </a:rPr>
              <a:t>.</a:t>
            </a:r>
            <a:r>
              <a:rPr lang="ru-RU" sz="2200" b="1" dirty="0" smtClean="0">
                <a:latin typeface="Diaria Pro Md" panose="020D0003030200000000" pitchFamily="34" charset="0"/>
              </a:rPr>
              <a:t> </a:t>
            </a:r>
            <a:r>
              <a:rPr lang="ru-RU" sz="2200" b="1" dirty="0">
                <a:latin typeface="Diaria Pro Md" panose="020D0003030200000000" pitchFamily="34" charset="0"/>
              </a:rPr>
              <a:t>ЗАБЕЗПЕЧЕННЯ УМОВ ТА БЕЗПОСЕРЕДНЬОГО ДОСТУПУ ДО ПУБЛІЧНОЇ ІНФОРМАЦІЇ </a:t>
            </a:r>
            <a:r>
              <a:rPr lang="ru-RU" sz="2200" b="1" dirty="0" smtClean="0">
                <a:latin typeface="Diaria Pro Md" panose="020D0003030200000000" pitchFamily="34" charset="0"/>
              </a:rPr>
              <a:t>В ПРИМІЩЕННІ </a:t>
            </a:r>
            <a:r>
              <a:rPr lang="ru-RU" sz="2200" b="1" dirty="0">
                <a:latin typeface="Diaria Pro Md" panose="020D0003030200000000" pitchFamily="34" charset="0"/>
              </a:rPr>
              <a:t>СУБ'ЄКТА ВЛАДНИХ ПОВНОВАЖЕНЬ</a:t>
            </a:r>
          </a:p>
          <a:p>
            <a:pPr marL="0" indent="0" algn="just">
              <a:buNone/>
            </a:pPr>
            <a:r>
              <a:rPr lang="ru-RU" sz="2200" dirty="0" err="1" smtClean="0">
                <a:latin typeface="DiariaPro-ExtraBold" panose="020D0003030200000000" pitchFamily="34" charset="0"/>
              </a:rPr>
              <a:t>Параметри</a:t>
            </a:r>
            <a:r>
              <a:rPr lang="ru-RU" sz="2200" dirty="0" smtClean="0">
                <a:latin typeface="DiariaPro-ExtraBold" panose="020D0003030200000000" pitchFamily="34" charset="0"/>
              </a:rPr>
              <a:t> </a:t>
            </a:r>
            <a:r>
              <a:rPr lang="ru-RU" sz="2200" dirty="0" err="1" smtClean="0">
                <a:latin typeface="DiariaPro-ExtraBold" panose="020D0003030200000000" pitchFamily="34" charset="0"/>
              </a:rPr>
              <a:t>моніторингу</a:t>
            </a:r>
            <a:r>
              <a:rPr lang="ru-RU" sz="2200" dirty="0" smtClean="0">
                <a:latin typeface="DiariaPro-ExtraBold" panose="020D0003030200000000" pitchFamily="34" charset="0"/>
              </a:rPr>
              <a:t> </a:t>
            </a:r>
            <a:r>
              <a:rPr lang="ru-RU" sz="2200" dirty="0" smtClean="0">
                <a:latin typeface="Diaria Pro Md" panose="020D0003030200000000" pitchFamily="34" charset="0"/>
              </a:rPr>
              <a:t>для </a:t>
            </a:r>
            <a:r>
              <a:rPr lang="ru-RU" sz="2200" dirty="0" err="1" smtClean="0">
                <a:latin typeface="Diaria Pro Md" panose="020D0003030200000000" pitchFamily="34" charset="0"/>
              </a:rPr>
              <a:t>всіх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суб'єктів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владних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повноважень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зокрема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колегіальних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І. </a:t>
            </a:r>
            <a:r>
              <a:rPr lang="ru-RU" sz="2200" dirty="0" err="1">
                <a:latin typeface="Diaria Pro Md" panose="020D0003030200000000" pitchFamily="34" charset="0"/>
              </a:rPr>
              <a:t>Подання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запиту</a:t>
            </a:r>
            <a:r>
              <a:rPr lang="ru-RU" sz="2200" dirty="0">
                <a:latin typeface="Diaria Pro Md" panose="020D0003030200000000" pitchFamily="34" charset="0"/>
              </a:rPr>
              <a:t> на </a:t>
            </a:r>
            <a:r>
              <a:rPr lang="ru-RU" sz="2200" dirty="0" err="1" smtClean="0">
                <a:latin typeface="Diaria Pro Md" panose="020D0003030200000000" pitchFamily="34" charset="0"/>
              </a:rPr>
              <a:t>інформацію</a:t>
            </a:r>
            <a:endParaRPr lang="ru-RU" sz="2200" dirty="0" smtClean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ІІ. Робота </a:t>
            </a:r>
            <a:r>
              <a:rPr lang="ru-RU" sz="2200" dirty="0" err="1">
                <a:latin typeface="Diaria Pro Md" panose="020D0003030200000000" pitchFamily="34" charset="0"/>
              </a:rPr>
              <a:t>запитувачів</a:t>
            </a:r>
            <a:r>
              <a:rPr lang="ru-RU" sz="2200" dirty="0">
                <a:latin typeface="Diaria Pro Md" panose="020D0003030200000000" pitchFamily="34" charset="0"/>
              </a:rPr>
              <a:t> з документами </a:t>
            </a:r>
            <a:r>
              <a:rPr lang="ru-RU" sz="2200" dirty="0" err="1">
                <a:latin typeface="Diaria Pro Md" panose="020D0003030200000000" pitchFamily="34" charset="0"/>
              </a:rPr>
              <a:t>чи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їх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копіями</a:t>
            </a:r>
            <a:r>
              <a:rPr lang="ru-RU" sz="2200" dirty="0">
                <a:latin typeface="Diaria Pro Md" panose="020D0003030200000000" pitchFamily="34" charset="0"/>
              </a:rPr>
              <a:t> у </a:t>
            </a:r>
            <a:r>
              <a:rPr lang="ru-RU" sz="2200" dirty="0" err="1">
                <a:latin typeface="Diaria Pro Md" panose="020D0003030200000000" pitchFamily="34" charset="0"/>
              </a:rPr>
              <a:t>спеціально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відведеному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місці</a:t>
            </a:r>
            <a:endParaRPr lang="ru-RU" sz="2200" dirty="0" smtClean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err="1" smtClean="0">
                <a:latin typeface="DiariaPro-ExtraBold" panose="020D0003030200000000" pitchFamily="34" charset="0"/>
              </a:rPr>
              <a:t>Параметри</a:t>
            </a:r>
            <a:r>
              <a:rPr lang="ru-RU" sz="2200" dirty="0" smtClean="0">
                <a:latin typeface="DiariaPro-ExtraBold" panose="020D0003030200000000" pitchFamily="34" charset="0"/>
              </a:rPr>
              <a:t> </a:t>
            </a:r>
            <a:r>
              <a:rPr lang="ru-RU" sz="2200" dirty="0" err="1">
                <a:latin typeface="DiariaPro-ExtraBold" panose="020D0003030200000000" pitchFamily="34" charset="0"/>
              </a:rPr>
              <a:t>моніторингу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  <a:r>
              <a:rPr lang="ru-RU" sz="2200" dirty="0" err="1" smtClean="0">
                <a:latin typeface="DiariaPro-ExtraBold" panose="020D0003030200000000" pitchFamily="34" charset="0"/>
              </a:rPr>
              <a:t>засідань</a:t>
            </a:r>
            <a:r>
              <a:rPr lang="ru-RU" sz="2200" dirty="0" smtClean="0">
                <a:latin typeface="DiariaPro-ExtraBold" panose="020D0003030200000000" pitchFamily="34" charset="0"/>
              </a:rPr>
              <a:t> </a:t>
            </a:r>
            <a:r>
              <a:rPr lang="ru-RU" sz="2200" dirty="0" err="1">
                <a:latin typeface="DiariaPro-ExtraBold" panose="020D0003030200000000" pitchFamily="34" charset="0"/>
              </a:rPr>
              <a:t>колегіальних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  <a:r>
              <a:rPr lang="ru-RU" sz="2200" dirty="0" err="1">
                <a:latin typeface="DiariaPro-ExtraBold" panose="020D0003030200000000" pitchFamily="34" charset="0"/>
              </a:rPr>
              <a:t>суб'єктів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  <a:r>
              <a:rPr lang="ru-RU" sz="2200" dirty="0" err="1" smtClean="0">
                <a:latin typeface="DiariaPro-ExtraBold" panose="020D0003030200000000" pitchFamily="34" charset="0"/>
              </a:rPr>
              <a:t>владних</a:t>
            </a:r>
            <a:r>
              <a:rPr lang="ru-RU" sz="2200" dirty="0" smtClean="0">
                <a:latin typeface="DiariaPro-ExtraBold" panose="020D0003030200000000" pitchFamily="34" charset="0"/>
              </a:rPr>
              <a:t> </a:t>
            </a:r>
            <a:r>
              <a:rPr lang="ru-RU" sz="2200" dirty="0" err="1" smtClean="0">
                <a:latin typeface="DiariaPro-ExtraBold" panose="020D0003030200000000" pitchFamily="34" charset="0"/>
              </a:rPr>
              <a:t>повноважень</a:t>
            </a:r>
            <a:endParaRPr lang="ru-RU" sz="2200" dirty="0" smtClean="0">
              <a:latin typeface="DiariaPro-ExtraBol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Diaria Pro Md" panose="020D0003030200000000" pitchFamily="34" charset="0"/>
              </a:rPr>
              <a:t>ІІІ</a:t>
            </a:r>
            <a:r>
              <a:rPr lang="ru-RU" sz="2200" dirty="0">
                <a:latin typeface="Diaria Pro Md" panose="020D0003030200000000" pitchFamily="34" charset="0"/>
              </a:rPr>
              <a:t>. Доступ до </a:t>
            </a:r>
            <a:r>
              <a:rPr lang="ru-RU" sz="2200" dirty="0" err="1">
                <a:latin typeface="Diaria Pro Md" panose="020D0003030200000000" pitchFamily="34" charset="0"/>
              </a:rPr>
              <a:t>засідань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колегіальних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суб'єктів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владних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повноважень</a:t>
            </a:r>
            <a:endParaRPr lang="ru-RU" sz="2200" dirty="0" smtClean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ІV. Доступ до </a:t>
            </a:r>
            <a:r>
              <a:rPr lang="ru-RU" sz="2200" dirty="0" err="1">
                <a:latin typeface="Diaria Pro Md" panose="020D0003030200000000" pitchFamily="34" charset="0"/>
              </a:rPr>
              <a:t>засідань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комітетів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Верховної</a:t>
            </a:r>
            <a:r>
              <a:rPr lang="ru-RU" sz="2200" dirty="0">
                <a:latin typeface="Diaria Pro Md" panose="020D0003030200000000" pitchFamily="34" charset="0"/>
              </a:rPr>
              <a:t> Ради </a:t>
            </a:r>
            <a:r>
              <a:rPr lang="ru-RU" sz="2200" dirty="0" err="1" smtClean="0">
                <a:latin typeface="Diaria Pro Md" panose="020D0003030200000000" pitchFamily="34" charset="0"/>
              </a:rPr>
              <a:t>України</a:t>
            </a:r>
            <a:endParaRPr lang="ru-RU" sz="2200" dirty="0" smtClean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endParaRPr lang="ru-RU" sz="2200" dirty="0">
              <a:latin typeface="Diaria Pro Md" panose="020D00030302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192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881389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latin typeface="Diaria Pro Md" panose="020D0003030200000000" pitchFamily="34" charset="0"/>
              </a:rPr>
              <a:t>Розділ І</a:t>
            </a:r>
            <a:r>
              <a:rPr lang="en-US" sz="2200" b="1" dirty="0" smtClean="0">
                <a:latin typeface="Diaria Pro Md" panose="020D0003030200000000" pitchFamily="34" charset="0"/>
              </a:rPr>
              <a:t>V</a:t>
            </a:r>
            <a:r>
              <a:rPr lang="uk-UA" sz="2200" b="1" dirty="0" smtClean="0">
                <a:latin typeface="Diaria Pro Md" panose="020D0003030200000000" pitchFamily="34" charset="0"/>
              </a:rPr>
              <a:t>.</a:t>
            </a:r>
            <a:r>
              <a:rPr lang="ru-RU" sz="2200" b="1" dirty="0" smtClean="0">
                <a:latin typeface="Diaria Pro Md" panose="020D0003030200000000" pitchFamily="34" charset="0"/>
              </a:rPr>
              <a:t> </a:t>
            </a:r>
            <a:r>
              <a:rPr lang="ru-RU" sz="2200" b="1" dirty="0">
                <a:latin typeface="Diaria Pro Md" panose="020D0003030200000000" pitchFamily="34" charset="0"/>
              </a:rPr>
              <a:t>ЗАБЕЗПЕЧЕННЯ УМОВ ТА БЕЗПОСЕРЕДНЬОГО ДОСТУПУ ДО ПУБЛІЧНОЇ ІНФОРМАЦІЇ </a:t>
            </a:r>
            <a:r>
              <a:rPr lang="ru-RU" sz="2200" b="1" dirty="0" smtClean="0">
                <a:latin typeface="Diaria Pro Md" panose="020D0003030200000000" pitchFamily="34" charset="0"/>
              </a:rPr>
              <a:t>В ПРИМІЩЕННІ </a:t>
            </a:r>
            <a:r>
              <a:rPr lang="ru-RU" sz="2200" b="1" dirty="0">
                <a:latin typeface="Diaria Pro Md" panose="020D0003030200000000" pitchFamily="34" charset="0"/>
              </a:rPr>
              <a:t>СУБ'ЄКТА ВЛАДНИХ ПОВНОВАЖЕНЬ</a:t>
            </a:r>
          </a:p>
          <a:p>
            <a:pPr marL="0" indent="0" algn="just">
              <a:buNone/>
            </a:pPr>
            <a:r>
              <a:rPr lang="ru-RU" sz="2200" dirty="0">
                <a:latin typeface="DiariaPro-ExtraBold" panose="020D0003030200000000" pitchFamily="34" charset="0"/>
              </a:rPr>
              <a:t>Алгоритм </a:t>
            </a:r>
            <a:r>
              <a:rPr lang="ru-RU" sz="2200" dirty="0" err="1">
                <a:latin typeface="DiariaPro-ExtraBold" panose="020D0003030200000000" pitchFamily="34" charset="0"/>
              </a:rPr>
              <a:t>аналізу</a:t>
            </a:r>
            <a:endParaRPr lang="ru-RU" sz="2200" dirty="0">
              <a:latin typeface="DiariaPro-ExtraBol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err="1">
                <a:latin typeface="Diaria Pro Md" panose="020D0003030200000000" pitchFamily="34" charset="0"/>
              </a:rPr>
              <a:t>Визначити</a:t>
            </a:r>
            <a:r>
              <a:rPr lang="ru-RU" sz="2200" dirty="0">
                <a:latin typeface="Diaria Pro Md" panose="020D0003030200000000" pitchFamily="34" charset="0"/>
              </a:rPr>
              <a:t>, до </a:t>
            </a:r>
            <a:r>
              <a:rPr lang="ru-RU" sz="2200" dirty="0" err="1">
                <a:latin typeface="Diaria Pro Md" panose="020D0003030200000000" pitchFamily="34" charset="0"/>
              </a:rPr>
              <a:t>якого</a:t>
            </a:r>
            <a:r>
              <a:rPr lang="ru-RU" sz="2200" dirty="0">
                <a:latin typeface="Diaria Pro Md" panose="020D0003030200000000" pitchFamily="34" charset="0"/>
              </a:rPr>
              <a:t> типу </a:t>
            </a:r>
            <a:r>
              <a:rPr lang="ru-RU" sz="2200" dirty="0" err="1">
                <a:latin typeface="Diaria Pro Md" panose="020D0003030200000000" pitchFamily="34" charset="0"/>
              </a:rPr>
              <a:t>суб'єктів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владних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повноважені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відноситься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обраний</a:t>
            </a:r>
            <a:r>
              <a:rPr lang="ru-RU" sz="2200" dirty="0">
                <a:latin typeface="Diaria Pro Md" panose="020D0003030200000000" pitchFamily="34" charset="0"/>
              </a:rPr>
              <a:t> для </a:t>
            </a:r>
            <a:r>
              <a:rPr lang="ru-RU" sz="2200" dirty="0" err="1">
                <a:latin typeface="Diaria Pro Md" panose="020D0003030200000000" pitchFamily="34" charset="0"/>
              </a:rPr>
              <a:t>аналізу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smtClean="0">
                <a:latin typeface="Diaria Pro Md" panose="020D0003030200000000" pitchFamily="34" charset="0"/>
              </a:rPr>
              <a:t>орган </a:t>
            </a:r>
            <a:r>
              <a:rPr lang="ru-RU" sz="2200" dirty="0" err="1" smtClean="0">
                <a:latin typeface="Diaria Pro Md" panose="020D0003030200000000" pitchFamily="34" charset="0"/>
              </a:rPr>
              <a:t>влади</a:t>
            </a:r>
            <a:r>
              <a:rPr lang="ru-RU" sz="2200" dirty="0">
                <a:latin typeface="Diaria Pro Md" panose="020D0003030200000000" pitchFamily="34" charset="0"/>
              </a:rPr>
              <a:t>, і </a:t>
            </a:r>
            <a:r>
              <a:rPr lang="ru-RU" sz="2200" dirty="0" err="1">
                <a:latin typeface="Diaria Pro Md" panose="020D0003030200000000" pitchFamily="34" charset="0"/>
              </a:rPr>
              <a:t>лишити</a:t>
            </a:r>
            <a:r>
              <a:rPr lang="ru-RU" sz="2200" dirty="0">
                <a:latin typeface="Diaria Pro Md" panose="020D0003030200000000" pitchFamily="34" charset="0"/>
              </a:rPr>
              <a:t> в «Форма </a:t>
            </a:r>
            <a:r>
              <a:rPr lang="ru-RU" sz="2200" dirty="0" err="1">
                <a:latin typeface="Diaria Pro Md" panose="020D0003030200000000" pitchFamily="34" charset="0"/>
              </a:rPr>
              <a:t>відображення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результатів</a:t>
            </a:r>
            <a:r>
              <a:rPr lang="ru-RU" sz="2200" dirty="0">
                <a:latin typeface="Diaria Pro Md" panose="020D0003030200000000" pitchFamily="34" charset="0"/>
              </a:rPr>
              <a:t> доступу до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smtClean="0">
                <a:latin typeface="Diaria Pro Md" panose="020D0003030200000000" pitchFamily="34" charset="0"/>
              </a:rPr>
              <a:t>в </a:t>
            </a:r>
            <a:r>
              <a:rPr lang="ru-RU" sz="2200" dirty="0" err="1" smtClean="0">
                <a:latin typeface="Diaria Pro Md" panose="020D0003030200000000" pitchFamily="34" charset="0"/>
              </a:rPr>
              <a:t>приміщенні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суб'єкта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владних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повноважень</a:t>
            </a:r>
            <a:r>
              <a:rPr lang="ru-RU" sz="2200" dirty="0">
                <a:latin typeface="Diaria Pro Md" panose="020D0003030200000000" pitchFamily="34" charset="0"/>
              </a:rPr>
              <a:t>» (</a:t>
            </a:r>
            <a:r>
              <a:rPr lang="ru-RU" sz="2200" dirty="0" err="1">
                <a:latin typeface="Diaria Pro Md" panose="020D0003030200000000" pitchFamily="34" charset="0"/>
              </a:rPr>
              <a:t>Додаток</a:t>
            </a:r>
            <a:r>
              <a:rPr lang="ru-RU" sz="2200" dirty="0">
                <a:latin typeface="Diaria Pro Md" panose="020D0003030200000000" pitchFamily="34" charset="0"/>
              </a:rPr>
              <a:t> 4.1.) </a:t>
            </a:r>
            <a:r>
              <a:rPr lang="ru-RU" sz="2200" dirty="0" err="1">
                <a:latin typeface="Diaria Pro Md" panose="020D0003030200000000" pitchFamily="34" charset="0"/>
              </a:rPr>
              <a:t>лише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ті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параметри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які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необхідні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smtClean="0">
                <a:latin typeface="Diaria Pro Md" panose="020D0003030200000000" pitchFamily="34" charset="0"/>
              </a:rPr>
              <a:t>для </a:t>
            </a:r>
            <a:r>
              <a:rPr lang="ru-RU" sz="2200" dirty="0" err="1" smtClean="0">
                <a:latin typeface="Diaria Pro Md" panose="020D0003030200000000" pitchFamily="34" charset="0"/>
              </a:rPr>
              <a:t>його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аналізу</a:t>
            </a:r>
            <a:r>
              <a:rPr lang="ru-RU" sz="2200" dirty="0" smtClean="0">
                <a:latin typeface="Diaria Pro Md" panose="020D0003030200000000" pitchFamily="34" charset="0"/>
              </a:rPr>
              <a:t> (</a:t>
            </a:r>
            <a:r>
              <a:rPr lang="ru-RU" sz="2200" dirty="0" err="1" smtClean="0">
                <a:latin typeface="Diaria Pro Md" panose="020D0003030200000000" pitchFamily="34" charset="0"/>
              </a:rPr>
              <a:t>стор</a:t>
            </a:r>
            <a:r>
              <a:rPr lang="ru-RU" sz="2200" dirty="0" smtClean="0">
                <a:latin typeface="Diaria Pro Md" panose="020D0003030200000000" pitchFamily="34" charset="0"/>
              </a:rPr>
              <a:t>. 67)</a:t>
            </a:r>
            <a:endParaRPr lang="ru-RU" sz="2200" dirty="0">
              <a:latin typeface="Diaria Pro Md" panose="020D00030302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11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44887"/>
            <a:ext cx="10018713" cy="1752599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DiariaPro-ExtraBold" panose="020D0003030200000000" pitchFamily="34" charset="0"/>
              </a:rPr>
              <a:t>ЕТАПИ РОЗВИТКУ ПРАВА НА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DiariaPro-ExtraBold" panose="020D0003030200000000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DiariaPro-ExtraBold" panose="020D0003030200000000" pitchFamily="34" charset="0"/>
              </a:rPr>
              <a:t>ДОСТУП В ПРАВОВИХ СИСТЕМАХ: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84310" y="1957587"/>
            <a:ext cx="10018713" cy="434018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dirty="0" err="1">
                <a:latin typeface="Diaria Pro Md" panose="020D0003030200000000" pitchFamily="34" charset="0"/>
              </a:rPr>
              <a:t>Зародження</a:t>
            </a:r>
            <a:r>
              <a:rPr lang="ru-RU" dirty="0">
                <a:latin typeface="Diaria Pro Md" panose="020D0003030200000000" pitchFamily="34" charset="0"/>
              </a:rPr>
              <a:t> в рамках </a:t>
            </a:r>
            <a:r>
              <a:rPr lang="ru-RU" dirty="0" err="1">
                <a:latin typeface="Diaria Pro Md" panose="020D0003030200000000" pitchFamily="34" charset="0"/>
              </a:rPr>
              <a:t>свободи</a:t>
            </a:r>
            <a:r>
              <a:rPr lang="ru-RU" dirty="0">
                <a:latin typeface="Diaria Pro Md" panose="020D0003030200000000" pitchFamily="34" charset="0"/>
              </a:rPr>
              <a:t> слова та </a:t>
            </a:r>
            <a:r>
              <a:rPr lang="ru-RU" dirty="0" err="1" smtClean="0">
                <a:latin typeface="Diaria Pro Md" panose="020D0003030200000000" pitchFamily="34" charset="0"/>
              </a:rPr>
              <a:t>друку</a:t>
            </a:r>
            <a:endParaRPr lang="ru-RU" dirty="0">
              <a:latin typeface="Diaria Pro Md" panose="020D0003030200000000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DiariaPro-Light" panose="020D0003030200000000" pitchFamily="34" charset="0"/>
              </a:rPr>
              <a:t>у </a:t>
            </a:r>
            <a:r>
              <a:rPr lang="en-GB" dirty="0">
                <a:latin typeface="DiariaPro-Light" panose="020D0003030200000000" pitchFamily="34" charset="0"/>
              </a:rPr>
              <a:t>XVIII </a:t>
            </a:r>
            <a:r>
              <a:rPr lang="ru-RU" dirty="0" err="1">
                <a:latin typeface="DiariaPro-Light" panose="020D0003030200000000" pitchFamily="34" charset="0"/>
              </a:rPr>
              <a:t>столітті</a:t>
            </a:r>
            <a:r>
              <a:rPr lang="ru-RU" dirty="0">
                <a:latin typeface="DiariaPro-Light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перші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спроби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закріпити</a:t>
            </a:r>
            <a:r>
              <a:rPr lang="ru-RU" dirty="0">
                <a:latin typeface="Diaria Pro Md" panose="020D0003030200000000" pitchFamily="34" charset="0"/>
              </a:rPr>
              <a:t> право на доступ до </a:t>
            </a:r>
            <a:r>
              <a:rPr lang="ru-RU" dirty="0" err="1">
                <a:latin typeface="Diaria Pro Md" panose="020D0003030200000000" pitchFamily="34" charset="0"/>
              </a:rPr>
              <a:t>інформації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з’явились</a:t>
            </a:r>
            <a:r>
              <a:rPr lang="ru-RU" dirty="0">
                <a:latin typeface="Diaria Pro Md" panose="020D0003030200000000" pitchFamily="34" charset="0"/>
              </a:rPr>
              <a:t> у </a:t>
            </a:r>
            <a:r>
              <a:rPr lang="ru-RU" dirty="0" err="1">
                <a:latin typeface="Diaria Pro Md" panose="020D0003030200000000" pitchFamily="34" charset="0"/>
              </a:rPr>
              <a:t>Швеції</a:t>
            </a:r>
            <a:r>
              <a:rPr lang="ru-RU" dirty="0">
                <a:latin typeface="Diaria Pro Md" panose="020D0003030200000000" pitchFamily="34" charset="0"/>
              </a:rPr>
              <a:t>, </a:t>
            </a:r>
            <a:r>
              <a:rPr lang="ru-RU" dirty="0" err="1">
                <a:latin typeface="Diaria Pro Md" panose="020D0003030200000000" pitchFamily="34" charset="0"/>
              </a:rPr>
              <a:t>Франції</a:t>
            </a:r>
            <a:r>
              <a:rPr lang="ru-RU" dirty="0">
                <a:latin typeface="Diaria Pro Md" panose="020D0003030200000000" pitchFamily="34" charset="0"/>
              </a:rPr>
              <a:t>, </a:t>
            </a:r>
            <a:r>
              <a:rPr lang="ru-RU" dirty="0" err="1">
                <a:latin typeface="Diaria Pro Md" panose="020D0003030200000000" pitchFamily="34" charset="0"/>
              </a:rPr>
              <a:t>Польщі</a:t>
            </a:r>
            <a:r>
              <a:rPr lang="ru-RU" dirty="0">
                <a:latin typeface="Diaria Pro Md" panose="020D0003030200000000" pitchFamily="34" charset="0"/>
              </a:rPr>
              <a:t>, штатах </a:t>
            </a:r>
            <a:r>
              <a:rPr lang="ru-RU" dirty="0" err="1">
                <a:latin typeface="Diaria Pro Md" panose="020D0003030200000000" pitchFamily="34" charset="0"/>
              </a:rPr>
              <a:t>Вірджинія</a:t>
            </a:r>
            <a:r>
              <a:rPr lang="ru-RU" dirty="0">
                <a:latin typeface="Diaria Pro Md" panose="020D0003030200000000" pitchFamily="34" charset="0"/>
              </a:rPr>
              <a:t> та </a:t>
            </a:r>
            <a:r>
              <a:rPr lang="ru-RU" dirty="0" err="1">
                <a:latin typeface="Diaria Pro Md" panose="020D0003030200000000" pitchFamily="34" charset="0"/>
              </a:rPr>
              <a:t>Масачусетс</a:t>
            </a:r>
            <a:r>
              <a:rPr lang="ru-RU" dirty="0">
                <a:latin typeface="Diaria Pro Md" panose="020D0003030200000000" pitchFamily="34" charset="0"/>
              </a:rPr>
              <a:t> (США</a:t>
            </a:r>
            <a:r>
              <a:rPr lang="ru-RU" dirty="0" smtClean="0">
                <a:latin typeface="Diaria Pro Md" panose="020D0003030200000000" pitchFamily="34" charset="0"/>
              </a:rPr>
              <a:t>)</a:t>
            </a:r>
            <a:endParaRPr lang="ru-RU" dirty="0">
              <a:latin typeface="Diaria Pro Md" panose="020D0003030200000000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dirty="0" err="1">
                <a:latin typeface="Diaria Pro Md" panose="020D0003030200000000" pitchFamily="34" charset="0"/>
              </a:rPr>
              <a:t>Закріплення</a:t>
            </a:r>
            <a:r>
              <a:rPr lang="ru-RU" dirty="0">
                <a:latin typeface="Diaria Pro Md" panose="020D0003030200000000" pitchFamily="34" charset="0"/>
              </a:rPr>
              <a:t> в </a:t>
            </a:r>
            <a:r>
              <a:rPr lang="ru-RU" dirty="0" err="1">
                <a:latin typeface="Diaria Pro Md" panose="020D0003030200000000" pitchFamily="34" charset="0"/>
              </a:rPr>
              <a:t>конституціях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європейських</a:t>
            </a:r>
            <a:r>
              <a:rPr lang="ru-RU" dirty="0">
                <a:latin typeface="Diaria Pro Md" panose="020D0003030200000000" pitchFamily="34" charset="0"/>
              </a:rPr>
              <a:t> держав </a:t>
            </a:r>
            <a:r>
              <a:rPr lang="ru-RU" dirty="0" err="1">
                <a:latin typeface="Diaria Pro Md" panose="020D0003030200000000" pitchFamily="34" charset="0"/>
              </a:rPr>
              <a:t>принципів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публічності</a:t>
            </a:r>
            <a:r>
              <a:rPr lang="ru-RU" dirty="0">
                <a:latin typeface="Diaria Pro Md" panose="020D0003030200000000" pitchFamily="34" charset="0"/>
              </a:rPr>
              <a:t> та </a:t>
            </a:r>
            <a:r>
              <a:rPr lang="ru-RU" dirty="0" err="1">
                <a:latin typeface="Diaria Pro Md" panose="020D0003030200000000" pitchFamily="34" charset="0"/>
              </a:rPr>
              <a:t>відкритості</a:t>
            </a:r>
            <a:r>
              <a:rPr lang="ru-RU" dirty="0">
                <a:latin typeface="Diaria Pro Md" panose="020D0003030200000000" pitchFamily="34" charset="0"/>
              </a:rPr>
              <a:t> при </a:t>
            </a:r>
            <a:r>
              <a:rPr lang="ru-RU" dirty="0" err="1">
                <a:latin typeface="Diaria Pro Md" panose="020D0003030200000000" pitchFamily="34" charset="0"/>
              </a:rPr>
              <a:t>здійсненні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державної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 smtClean="0">
                <a:latin typeface="Diaria Pro Md" panose="020D0003030200000000" pitchFamily="34" charset="0"/>
              </a:rPr>
              <a:t>влади</a:t>
            </a:r>
            <a:endParaRPr lang="ru-RU" dirty="0">
              <a:latin typeface="Diaria Pro Md" panose="020D0003030200000000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dirty="0" err="1">
                <a:latin typeface="Diaria Pro Md" panose="020D0003030200000000" pitchFamily="34" charset="0"/>
              </a:rPr>
              <a:t>Визнання</a:t>
            </a:r>
            <a:r>
              <a:rPr lang="ru-RU" dirty="0">
                <a:latin typeface="Diaria Pro Md" panose="020D0003030200000000" pitchFamily="34" charset="0"/>
              </a:rPr>
              <a:t> на </a:t>
            </a:r>
            <a:r>
              <a:rPr lang="ru-RU" dirty="0" err="1">
                <a:latin typeface="Diaria Pro Md" panose="020D0003030200000000" pitchFamily="34" charset="0"/>
              </a:rPr>
              <a:t>міжнародному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рівні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свободи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інформації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фундаментальним</a:t>
            </a:r>
            <a:r>
              <a:rPr lang="ru-RU" dirty="0">
                <a:latin typeface="Diaria Pro Md" panose="020D0003030200000000" pitchFamily="34" charset="0"/>
              </a:rPr>
              <a:t> правом </a:t>
            </a:r>
            <a:r>
              <a:rPr lang="ru-RU" dirty="0" err="1">
                <a:latin typeface="Diaria Pro Md" panose="020D0003030200000000" pitchFamily="34" charset="0"/>
              </a:rPr>
              <a:t>людини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>
                <a:latin typeface="DiariaPro-Light" panose="020D0003030200000000" pitchFamily="34" charset="0"/>
              </a:rPr>
              <a:t>(1948 </a:t>
            </a:r>
            <a:r>
              <a:rPr lang="ru-RU" dirty="0" err="1">
                <a:latin typeface="DiariaPro-Light" panose="020D0003030200000000" pitchFamily="34" charset="0"/>
              </a:rPr>
              <a:t>рік</a:t>
            </a:r>
            <a:r>
              <a:rPr lang="ru-RU" dirty="0" smtClean="0">
                <a:latin typeface="DiariaPro-Light" panose="020D0003030200000000" pitchFamily="34" charset="0"/>
              </a:rPr>
              <a:t>)</a:t>
            </a:r>
            <a:endParaRPr lang="ru-RU" dirty="0">
              <a:latin typeface="DiariaPro-Light" panose="020D0003030200000000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dirty="0" err="1">
                <a:latin typeface="Diaria Pro Md" panose="020D0003030200000000" pitchFamily="34" charset="0"/>
              </a:rPr>
              <a:t>Закріплення</a:t>
            </a:r>
            <a:r>
              <a:rPr lang="ru-RU" dirty="0">
                <a:latin typeface="Diaria Pro Md" panose="020D0003030200000000" pitchFamily="34" charset="0"/>
              </a:rPr>
              <a:t> на </a:t>
            </a:r>
            <a:r>
              <a:rPr lang="ru-RU" dirty="0" err="1">
                <a:latin typeface="Diaria Pro Md" panose="020D0003030200000000" pitchFamily="34" charset="0"/>
              </a:rPr>
              <a:t>національному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рівні</a:t>
            </a:r>
            <a:r>
              <a:rPr lang="ru-RU" dirty="0">
                <a:latin typeface="Diaria Pro Md" panose="020D0003030200000000" pitchFamily="34" charset="0"/>
              </a:rPr>
              <a:t> в </a:t>
            </a:r>
            <a:r>
              <a:rPr lang="ru-RU" dirty="0" err="1">
                <a:latin typeface="Diaria Pro Md" panose="020D0003030200000000" pitchFamily="34" charset="0"/>
              </a:rPr>
              <a:t>країнах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усталених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демократій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>
                <a:latin typeface="DiariaPro-Light" panose="020D0003030200000000" pitchFamily="34" charset="0"/>
              </a:rPr>
              <a:t>(70-ті </a:t>
            </a:r>
            <a:r>
              <a:rPr lang="ru-RU" dirty="0" err="1">
                <a:latin typeface="DiariaPro-Light" panose="020D0003030200000000" pitchFamily="34" charset="0"/>
              </a:rPr>
              <a:t>рр</a:t>
            </a:r>
            <a:r>
              <a:rPr lang="ru-RU" dirty="0">
                <a:latin typeface="DiariaPro-Light" panose="020D0003030200000000" pitchFamily="34" charset="0"/>
              </a:rPr>
              <a:t>. ХХ </a:t>
            </a:r>
            <a:r>
              <a:rPr lang="ru-RU" dirty="0" err="1">
                <a:latin typeface="DiariaPro-Light" panose="020D0003030200000000" pitchFamily="34" charset="0"/>
              </a:rPr>
              <a:t>століття</a:t>
            </a:r>
            <a:r>
              <a:rPr lang="ru-RU" dirty="0" smtClean="0">
                <a:latin typeface="DiariaPro-Light" panose="020D0003030200000000" pitchFamily="34" charset="0"/>
              </a:rPr>
              <a:t>)</a:t>
            </a:r>
            <a:endParaRPr lang="ru-RU" dirty="0">
              <a:latin typeface="Diaria Pro Md" panose="020D0003030200000000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dirty="0" err="1">
                <a:latin typeface="Diaria Pro Md" panose="020D0003030200000000" pitchFamily="34" charset="0"/>
              </a:rPr>
              <a:t>Виокремлення</a:t>
            </a:r>
            <a:r>
              <a:rPr lang="ru-RU" dirty="0">
                <a:latin typeface="Diaria Pro Md" panose="020D0003030200000000" pitchFamily="34" charset="0"/>
              </a:rPr>
              <a:t> права на доступ до </a:t>
            </a:r>
            <a:r>
              <a:rPr lang="ru-RU" dirty="0" err="1">
                <a:latin typeface="Diaria Pro Md" panose="020D0003030200000000" pitchFamily="34" charset="0"/>
              </a:rPr>
              <a:t>інформації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зі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свободи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інформації</a:t>
            </a:r>
            <a:r>
              <a:rPr lang="ru-RU" dirty="0">
                <a:latin typeface="Diaria Pro Md" panose="020D0003030200000000" pitchFamily="34" charset="0"/>
              </a:rPr>
              <a:t> на </a:t>
            </a:r>
            <a:r>
              <a:rPr lang="ru-RU" dirty="0" err="1">
                <a:latin typeface="Diaria Pro Md" panose="020D0003030200000000" pitchFamily="34" charset="0"/>
              </a:rPr>
              <a:t>міжнародному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рівні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>
                <a:latin typeface="DiariaPro-Light" panose="020D0003030200000000" pitchFamily="34" charset="0"/>
              </a:rPr>
              <a:t>(</a:t>
            </a:r>
            <a:r>
              <a:rPr lang="ru-RU" dirty="0" err="1">
                <a:latin typeface="DiariaPro-Light" panose="020D0003030200000000" pitchFamily="34" charset="0"/>
              </a:rPr>
              <a:t>кінець</a:t>
            </a:r>
            <a:r>
              <a:rPr lang="ru-RU" dirty="0">
                <a:latin typeface="DiariaPro-Light" panose="020D0003030200000000" pitchFamily="34" charset="0"/>
              </a:rPr>
              <a:t> 70-х </a:t>
            </a:r>
            <a:r>
              <a:rPr lang="ru-RU" dirty="0" err="1">
                <a:latin typeface="DiariaPro-Light" panose="020D0003030200000000" pitchFamily="34" charset="0"/>
              </a:rPr>
              <a:t>рр</a:t>
            </a:r>
            <a:r>
              <a:rPr lang="ru-RU" dirty="0">
                <a:latin typeface="DiariaPro-Light" panose="020D0003030200000000" pitchFamily="34" charset="0"/>
              </a:rPr>
              <a:t>. ХХ </a:t>
            </a:r>
            <a:r>
              <a:rPr lang="ru-RU" dirty="0" err="1">
                <a:latin typeface="DiariaPro-Light" panose="020D0003030200000000" pitchFamily="34" charset="0"/>
              </a:rPr>
              <a:t>століття</a:t>
            </a:r>
            <a:r>
              <a:rPr lang="ru-RU" dirty="0" smtClean="0">
                <a:latin typeface="DiariaPro-Light" panose="020D0003030200000000" pitchFamily="34" charset="0"/>
              </a:rPr>
              <a:t>)</a:t>
            </a:r>
            <a:endParaRPr lang="ru-RU" dirty="0">
              <a:latin typeface="DiariaPro-Light" panose="020D0003030200000000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dirty="0" err="1">
                <a:latin typeface="Diaria Pro Md" panose="020D0003030200000000" pitchFamily="34" charset="0"/>
              </a:rPr>
              <a:t>Втілення</a:t>
            </a:r>
            <a:r>
              <a:rPr lang="ru-RU" dirty="0">
                <a:latin typeface="Diaria Pro Md" panose="020D0003030200000000" pitchFamily="34" charset="0"/>
              </a:rPr>
              <a:t> права на доступ до </a:t>
            </a:r>
            <a:r>
              <a:rPr lang="ru-RU" dirty="0" err="1">
                <a:latin typeface="Diaria Pro Md" panose="020D0003030200000000" pitchFamily="34" charset="0"/>
              </a:rPr>
              <a:t>інформації</a:t>
            </a:r>
            <a:r>
              <a:rPr lang="ru-RU" dirty="0">
                <a:latin typeface="Diaria Pro Md" panose="020D0003030200000000" pitchFamily="34" charset="0"/>
              </a:rPr>
              <a:t> в </a:t>
            </a:r>
            <a:r>
              <a:rPr lang="ru-RU" dirty="0" err="1">
                <a:latin typeface="Diaria Pro Md" panose="020D0003030200000000" pitchFamily="34" charset="0"/>
              </a:rPr>
              <a:t>посткомуністичних</a:t>
            </a:r>
            <a:r>
              <a:rPr lang="ru-RU" dirty="0">
                <a:latin typeface="Diaria Pro Md" panose="020D0003030200000000" pitchFamily="34" charset="0"/>
              </a:rPr>
              <a:t> державах та </a:t>
            </a:r>
            <a:r>
              <a:rPr lang="ru-RU" dirty="0" err="1">
                <a:latin typeface="Diaria Pro Md" panose="020D0003030200000000" pitchFamily="34" charset="0"/>
              </a:rPr>
              <a:t>країнах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Азії</a:t>
            </a:r>
            <a:r>
              <a:rPr lang="ru-RU" dirty="0">
                <a:latin typeface="Diaria Pro Md" panose="020D0003030200000000" pitchFamily="34" charset="0"/>
              </a:rPr>
              <a:t>, Африки. </a:t>
            </a:r>
            <a:r>
              <a:rPr lang="ru-RU" dirty="0" err="1">
                <a:latin typeface="Diaria Pro Md" panose="020D0003030200000000" pitchFamily="34" charset="0"/>
              </a:rPr>
              <a:t>Продовження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процесу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прийняття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окремих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законів</a:t>
            </a:r>
            <a:r>
              <a:rPr lang="ru-RU" dirty="0">
                <a:latin typeface="Diaria Pro Md" panose="020D0003030200000000" pitchFamily="34" charset="0"/>
              </a:rPr>
              <a:t> в </a:t>
            </a:r>
            <a:r>
              <a:rPr lang="ru-RU" dirty="0" err="1">
                <a:latin typeface="Diaria Pro Md" panose="020D0003030200000000" pitchFamily="34" charset="0"/>
              </a:rPr>
              <a:t>країнах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західної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Європи</a:t>
            </a:r>
            <a:r>
              <a:rPr lang="ru-RU" dirty="0">
                <a:latin typeface="Diaria Pro Md" panose="020D0003030200000000" pitchFamily="34" charset="0"/>
              </a:rPr>
              <a:t>, а </a:t>
            </a:r>
            <a:r>
              <a:rPr lang="ru-RU" dirty="0" err="1">
                <a:latin typeface="Diaria Pro Md" panose="020D0003030200000000" pitchFamily="34" charset="0"/>
              </a:rPr>
              <a:t>також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 err="1">
                <a:latin typeface="Diaria Pro Md" panose="020D0003030200000000" pitchFamily="34" charset="0"/>
              </a:rPr>
              <a:t>розширення</a:t>
            </a:r>
            <a:r>
              <a:rPr lang="ru-RU" dirty="0">
                <a:latin typeface="Diaria Pro Md" panose="020D0003030200000000" pitchFamily="34" charset="0"/>
              </a:rPr>
              <a:t> права на доступ до </a:t>
            </a:r>
            <a:r>
              <a:rPr lang="ru-RU" dirty="0" err="1">
                <a:latin typeface="Diaria Pro Md" panose="020D0003030200000000" pitchFamily="34" charset="0"/>
              </a:rPr>
              <a:t>інформації</a:t>
            </a:r>
            <a:r>
              <a:rPr lang="ru-RU" dirty="0">
                <a:latin typeface="Diaria Pro Md" panose="020D0003030200000000" pitchFamily="34" charset="0"/>
              </a:rPr>
              <a:t> </a:t>
            </a:r>
            <a:r>
              <a:rPr lang="ru-RU" dirty="0">
                <a:latin typeface="DiariaPro-Light" panose="020D0003030200000000" pitchFamily="34" charset="0"/>
              </a:rPr>
              <a:t>(</a:t>
            </a:r>
            <a:r>
              <a:rPr lang="ru-RU" dirty="0" err="1">
                <a:latin typeface="DiariaPro-Light" panose="020D0003030200000000" pitchFamily="34" charset="0"/>
              </a:rPr>
              <a:t>кінець</a:t>
            </a:r>
            <a:r>
              <a:rPr lang="ru-RU" dirty="0">
                <a:latin typeface="DiariaPro-Light" panose="020D0003030200000000" pitchFamily="34" charset="0"/>
              </a:rPr>
              <a:t> ХХ </a:t>
            </a:r>
            <a:r>
              <a:rPr lang="ru-RU" dirty="0" err="1">
                <a:latin typeface="DiariaPro-Light" panose="020D0003030200000000" pitchFamily="34" charset="0"/>
              </a:rPr>
              <a:t>століття</a:t>
            </a:r>
            <a:r>
              <a:rPr lang="ru-RU" dirty="0" smtClean="0">
                <a:latin typeface="DiariaPro-Light" panose="020D0003030200000000" pitchFamily="34" charset="0"/>
              </a:rPr>
              <a:t>)</a:t>
            </a:r>
            <a:endParaRPr lang="ru-RU" dirty="0">
              <a:latin typeface="DiariaPro-Light" panose="020D0003030200000000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57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	 </a:t>
            </a:r>
            <a:endParaRPr lang="ru-R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56457" y="279945"/>
            <a:ext cx="7620000" cy="128215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DiariaPro-ExtraBold" panose="020D0003030200000000" pitchFamily="34" charset="0"/>
              </a:rPr>
              <a:t>ПРАВО ЗНАТИ</a:t>
            </a:r>
            <a:r>
              <a:rPr lang="uk-UA" dirty="0" smtClean="0">
                <a:latin typeface="DiariaPro-ExtraBold" panose="020D0003030200000000" pitchFamily="34" charset="0"/>
              </a:rPr>
              <a:t>– це традиція, що розвивалась поступово:</a:t>
            </a:r>
            <a:endParaRPr lang="uk-UA" dirty="0">
              <a:latin typeface="DiariaPro-ExtraBold" panose="020D0003030200000000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22361" y="2088170"/>
            <a:ext cx="76200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/>
              <a:buNone/>
            </a:pPr>
            <a:r>
              <a:rPr lang="uk-UA" sz="2800" dirty="0" smtClean="0">
                <a:latin typeface="Diaria Pro Md" panose="020D0003030200000000" pitchFamily="34" charset="0"/>
              </a:rPr>
              <a:t>Від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Diaria Pro Md" panose="020D0003030200000000" pitchFamily="34" charset="0"/>
              </a:rPr>
              <a:t>зародження преси </a:t>
            </a:r>
            <a:r>
              <a:rPr lang="uk-UA" sz="2800" dirty="0" smtClean="0">
                <a:latin typeface="Diaria Pro Md" panose="020D0003030200000000" pitchFamily="34" charset="0"/>
              </a:rPr>
              <a:t>– до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Diaria Pro Md" panose="020D0003030200000000" pitchFamily="34" charset="0"/>
              </a:rPr>
              <a:t>розуміння, що свободи преси замало</a:t>
            </a:r>
            <a:r>
              <a:rPr lang="uk-UA" sz="2800" dirty="0" smtClean="0">
                <a:latin typeface="Diaria Pro Md" panose="020D0003030200000000" pitchFamily="34" charset="0"/>
              </a:rPr>
              <a:t>, якщо держава всі відомості про свої справи зберігає в таємниці</a:t>
            </a:r>
            <a:endParaRPr lang="uk-UA" sz="2800" dirty="0">
              <a:latin typeface="Diaria Pro Md" panose="020D0003030200000000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683666" y="4146997"/>
            <a:ext cx="8649742" cy="2485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uk-UA" sz="2800" dirty="0" smtClean="0">
                <a:latin typeface="Diaria Pro Md" panose="020D0003030200000000" pitchFamily="34" charset="0"/>
              </a:rPr>
              <a:t>Для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Diaria Pro Md" panose="020D0003030200000000" pitchFamily="34" charset="0"/>
              </a:rPr>
              <a:t>суспільної дискусії </a:t>
            </a:r>
            <a:r>
              <a:rPr lang="uk-UA" sz="2800" dirty="0" smtClean="0">
                <a:latin typeface="Diaria Pro Md" panose="020D0003030200000000" pitchFamily="34" charset="0"/>
              </a:rPr>
              <a:t>замало мати лише свободу слова та преси – вкрай важливим для громадян є також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Diaria Pro Md" panose="020D0003030200000000" pitchFamily="34" charset="0"/>
              </a:rPr>
              <a:t>доступ до урядової інформації</a:t>
            </a:r>
            <a:endParaRPr lang="uk-UA" sz="2800" dirty="0">
              <a:solidFill>
                <a:schemeClr val="accent1">
                  <a:lumMod val="75000"/>
                </a:schemeClr>
              </a:solidFill>
              <a:latin typeface="Diaria Pro Md" panose="020D00030302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3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4405" y="2449018"/>
            <a:ext cx="9890975" cy="2616199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rgbClr val="1287C3"/>
                </a:solidFill>
                <a:latin typeface="DiariaPro-ExtraBold" panose="020D0003030200000000" pitchFamily="34" charset="0"/>
              </a:rPr>
              <a:t>Методологія</a:t>
            </a:r>
            <a:r>
              <a:rPr lang="ru-RU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  <a:t> </a:t>
            </a:r>
            <a:r>
              <a:rPr lang="en-US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  <a:t/>
            </a:r>
            <a:br>
              <a:rPr lang="en-US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</a:br>
            <a:r>
              <a:rPr lang="ru-RU" sz="3600" b="1" dirty="0" err="1" smtClean="0">
                <a:solidFill>
                  <a:srgbClr val="1287C3"/>
                </a:solidFill>
                <a:latin typeface="DiariaPro-ExtraBold" panose="020D0003030200000000" pitchFamily="34" charset="0"/>
              </a:rPr>
              <a:t>оцінки</a:t>
            </a:r>
            <a:r>
              <a:rPr lang="ru-RU" sz="3600" b="1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  <a:t> </a:t>
            </a:r>
            <a:r>
              <a:rPr lang="ru-RU" sz="3600" b="1" dirty="0" err="1">
                <a:solidFill>
                  <a:srgbClr val="1287C3"/>
                </a:solidFill>
                <a:latin typeface="DiariaPro-ExtraBold" panose="020D0003030200000000" pitchFamily="34" charset="0"/>
              </a:rPr>
              <a:t>рівня</a:t>
            </a:r>
            <a:r>
              <a:rPr lang="ru-RU" sz="3600" b="1" dirty="0">
                <a:solidFill>
                  <a:srgbClr val="1287C3"/>
                </a:solidFill>
                <a:latin typeface="DiariaPro-ExtraBold" panose="020D0003030200000000" pitchFamily="34" charset="0"/>
              </a:rPr>
              <a:t> </a:t>
            </a:r>
            <a:r>
              <a:rPr lang="ru-RU" sz="3600" b="1" dirty="0" err="1" smtClean="0">
                <a:solidFill>
                  <a:srgbClr val="1287C3"/>
                </a:solidFill>
                <a:latin typeface="DiariaPro-ExtraBold" panose="020D0003030200000000" pitchFamily="34" charset="0"/>
              </a:rPr>
              <a:t>забезпечення</a:t>
            </a:r>
            <a:r>
              <a:rPr lang="en-US" sz="3600" b="1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  <a:t/>
            </a:r>
            <a:br>
              <a:rPr lang="en-US" sz="3600" b="1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</a:br>
            <a:r>
              <a:rPr lang="ru-RU" sz="3600" b="1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  <a:t> </a:t>
            </a:r>
            <a:r>
              <a:rPr lang="ru-RU" sz="3600" b="1" dirty="0">
                <a:solidFill>
                  <a:srgbClr val="1287C3"/>
                </a:solidFill>
                <a:latin typeface="DiariaPro-ExtraBold" panose="020D0003030200000000" pitchFamily="34" charset="0"/>
              </a:rPr>
              <a:t>доступу до </a:t>
            </a:r>
            <a:r>
              <a:rPr lang="ru-RU" sz="3600" b="1" dirty="0" err="1">
                <a:solidFill>
                  <a:srgbClr val="1287C3"/>
                </a:solidFill>
                <a:latin typeface="DiariaPro-ExtraBold" panose="020D0003030200000000" pitchFamily="34" charset="0"/>
              </a:rPr>
              <a:t>публічної</a:t>
            </a:r>
            <a:r>
              <a:rPr lang="ru-RU" sz="3600" b="1" dirty="0">
                <a:solidFill>
                  <a:srgbClr val="1287C3"/>
                </a:solidFill>
                <a:latin typeface="DiariaPro-ExtraBold" panose="020D0003030200000000" pitchFamily="34" charset="0"/>
              </a:rPr>
              <a:t> </a:t>
            </a:r>
            <a:r>
              <a:rPr lang="ru-RU" sz="3600" b="1" dirty="0" err="1">
                <a:solidFill>
                  <a:srgbClr val="1287C3"/>
                </a:solidFill>
                <a:latin typeface="DiariaPro-ExtraBold" panose="020D0003030200000000" pitchFamily="34" charset="0"/>
              </a:rPr>
              <a:t>інформації</a:t>
            </a:r>
            <a:r>
              <a:rPr lang="ru-RU" sz="3600" b="1" dirty="0">
                <a:solidFill>
                  <a:srgbClr val="1287C3"/>
                </a:solidFill>
                <a:latin typeface="DiariaPro-ExtraBold" panose="020D0003030200000000" pitchFamily="34" charset="0"/>
              </a:rPr>
              <a:t> </a:t>
            </a:r>
            <a:r>
              <a:rPr lang="en-US" sz="3600" b="1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  <a:t/>
            </a:r>
            <a:br>
              <a:rPr lang="en-US" sz="3600" b="1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</a:br>
            <a:r>
              <a:rPr lang="ru-RU" sz="3600" b="1" dirty="0" err="1" smtClean="0">
                <a:solidFill>
                  <a:srgbClr val="1287C3"/>
                </a:solidFill>
                <a:latin typeface="DiariaPro-ExtraBold" panose="020D0003030200000000" pitchFamily="34" charset="0"/>
              </a:rPr>
              <a:t>суб'єктами</a:t>
            </a:r>
            <a:r>
              <a:rPr lang="en-US" sz="3600" b="1" dirty="0">
                <a:solidFill>
                  <a:srgbClr val="1287C3"/>
                </a:solidFill>
                <a:latin typeface="DiariaPro-ExtraBold" panose="020D0003030200000000" pitchFamily="34" charset="0"/>
              </a:rPr>
              <a:t> </a:t>
            </a:r>
            <a:r>
              <a:rPr lang="ru-RU" sz="3600" b="1" dirty="0" err="1" smtClean="0">
                <a:solidFill>
                  <a:srgbClr val="1287C3"/>
                </a:solidFill>
                <a:latin typeface="DiariaPro-ExtraBold" panose="020D0003030200000000" pitchFamily="34" charset="0"/>
              </a:rPr>
              <a:t>владних</a:t>
            </a:r>
            <a:r>
              <a:rPr lang="ru-RU" sz="3600" b="1" dirty="0" smtClean="0">
                <a:solidFill>
                  <a:srgbClr val="1287C3"/>
                </a:solidFill>
                <a:latin typeface="DiariaPro-ExtraBold" panose="020D0003030200000000" pitchFamily="34" charset="0"/>
              </a:rPr>
              <a:t> </a:t>
            </a:r>
            <a:r>
              <a:rPr lang="ru-RU" sz="3600" b="1" dirty="0" err="1">
                <a:solidFill>
                  <a:srgbClr val="1287C3"/>
                </a:solidFill>
                <a:latin typeface="DiariaPro-ExtraBold" panose="020D0003030200000000" pitchFamily="34" charset="0"/>
              </a:rPr>
              <a:t>повноважень</a:t>
            </a:r>
            <a:endParaRPr lang="ru-RU" sz="3600" b="1" dirty="0">
              <a:solidFill>
                <a:srgbClr val="1287C3"/>
              </a:solidFill>
              <a:latin typeface="DiariaPro-ExtraBold" panose="020D00030302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62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881388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err="1">
                <a:latin typeface="DiariaPro-ExtraBold" panose="020D0003030200000000" pitchFamily="34" charset="0"/>
              </a:rPr>
              <a:t>Об'єктом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дослідження</a:t>
            </a:r>
            <a:r>
              <a:rPr lang="ru-RU" sz="2800" dirty="0">
                <a:latin typeface="Diaria Pro Md" panose="020D0003030200000000" pitchFamily="34" charset="0"/>
              </a:rPr>
              <a:t> є </a:t>
            </a:r>
            <a:r>
              <a:rPr lang="ru-RU" sz="2800" dirty="0" err="1">
                <a:latin typeface="Diaria Pro Md" panose="020D0003030200000000" pitchFamily="34" charset="0"/>
              </a:rPr>
              <a:t>суб'єкти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владних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 smtClean="0">
                <a:latin typeface="Diaria Pro Md" panose="020D0003030200000000" pitchFamily="34" charset="0"/>
              </a:rPr>
              <a:t>повноважень</a:t>
            </a:r>
            <a:endParaRPr lang="ru-RU" sz="2800" dirty="0" smtClean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endParaRPr lang="ru-RU" sz="2800" dirty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800" b="1" dirty="0">
                <a:latin typeface="DiariaPro-ExtraBold" panose="020D0003030200000000" pitchFamily="34" charset="0"/>
              </a:rPr>
              <a:t>Предметом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дослідження</a:t>
            </a:r>
            <a:r>
              <a:rPr lang="ru-RU" sz="2800" dirty="0">
                <a:latin typeface="Diaria Pro Md" panose="020D0003030200000000" pitchFamily="34" charset="0"/>
              </a:rPr>
              <a:t> є </a:t>
            </a:r>
            <a:r>
              <a:rPr lang="ru-RU" sz="2800" dirty="0" err="1">
                <a:latin typeface="Diaria Pro Md" panose="020D0003030200000000" pitchFamily="34" charset="0"/>
              </a:rPr>
              <a:t>виконання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суб'єктами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владних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повноважень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вимог</a:t>
            </a:r>
            <a:r>
              <a:rPr lang="ru-RU" sz="2800" dirty="0">
                <a:latin typeface="Diaria Pro Md" panose="020D0003030200000000" pitchFamily="34" charset="0"/>
              </a:rPr>
              <a:t> Закону </a:t>
            </a:r>
            <a:r>
              <a:rPr lang="ru-RU" sz="2800" dirty="0" err="1" smtClean="0">
                <a:latin typeface="Diaria Pro Md" panose="020D0003030200000000" pitchFamily="34" charset="0"/>
              </a:rPr>
              <a:t>України</a:t>
            </a:r>
            <a:r>
              <a:rPr lang="ru-RU" sz="2800" dirty="0" smtClean="0">
                <a:latin typeface="Diaria Pro Md" panose="020D0003030200000000" pitchFamily="34" charset="0"/>
              </a:rPr>
              <a:t> «Про </a:t>
            </a:r>
            <a:r>
              <a:rPr lang="ru-RU" sz="2800" dirty="0">
                <a:latin typeface="Diaria Pro Md" panose="020D0003030200000000" pitchFamily="34" charset="0"/>
              </a:rPr>
              <a:t>доступ до </a:t>
            </a:r>
            <a:r>
              <a:rPr lang="ru-RU" sz="2800" dirty="0" err="1" smtClean="0">
                <a:latin typeface="Diaria Pro Md" panose="020D0003030200000000" pitchFamily="34" charset="0"/>
              </a:rPr>
              <a:t>публічної</a:t>
            </a:r>
            <a:r>
              <a:rPr lang="ru-RU" sz="2800" dirty="0" smtClean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інформації</a:t>
            </a:r>
            <a:r>
              <a:rPr lang="ru-RU" sz="2800" dirty="0" smtClean="0">
                <a:latin typeface="Diaria Pro Md" panose="020D0003030200000000" pitchFamily="34" charset="0"/>
              </a:rPr>
              <a:t>»</a:t>
            </a:r>
          </a:p>
          <a:p>
            <a:pPr marL="0" indent="0" algn="just">
              <a:buNone/>
            </a:pPr>
            <a:endParaRPr lang="ru-RU" sz="2800" dirty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DiariaPro-ExtraBold" panose="020D0003030200000000" pitchFamily="34" charset="0"/>
              </a:rPr>
              <a:t>Мета</a:t>
            </a:r>
            <a:r>
              <a:rPr lang="ru-RU" sz="2800" dirty="0" smtClean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дослідження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полягає</a:t>
            </a:r>
            <a:r>
              <a:rPr lang="ru-RU" sz="2800" dirty="0">
                <a:latin typeface="Diaria Pro Md" panose="020D0003030200000000" pitchFamily="34" charset="0"/>
              </a:rPr>
              <a:t> в </a:t>
            </a:r>
            <a:r>
              <a:rPr lang="ru-RU" sz="2800" dirty="0" err="1">
                <a:latin typeface="Diaria Pro Md" panose="020D0003030200000000" pitchFamily="34" charset="0"/>
              </a:rPr>
              <a:t>проведенні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об'єктивної</a:t>
            </a:r>
            <a:r>
              <a:rPr lang="ru-RU" sz="2800" dirty="0">
                <a:latin typeface="Diaria Pro Md" panose="020D0003030200000000" pitchFamily="34" charset="0"/>
              </a:rPr>
              <a:t> та </a:t>
            </a:r>
            <a:r>
              <a:rPr lang="ru-RU" sz="2800" dirty="0" err="1">
                <a:latin typeface="Diaria Pro Md" panose="020D0003030200000000" pitchFamily="34" charset="0"/>
              </a:rPr>
              <a:t>незалежної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оцінки</a:t>
            </a:r>
            <a:r>
              <a:rPr lang="ru-RU" sz="2800" dirty="0">
                <a:latin typeface="Diaria Pro Md" panose="020D0003030200000000" pitchFamily="34" charset="0"/>
              </a:rPr>
              <a:t> стану </a:t>
            </a:r>
            <a:r>
              <a:rPr lang="ru-RU" sz="2800" dirty="0" err="1" smtClean="0">
                <a:latin typeface="Diaria Pro Md" panose="020D0003030200000000" pitchFamily="34" charset="0"/>
              </a:rPr>
              <a:t>виконання</a:t>
            </a:r>
            <a:r>
              <a:rPr lang="ru-RU" sz="2800" dirty="0" smtClean="0">
                <a:latin typeface="Diaria Pro Md" panose="020D0003030200000000" pitchFamily="34" charset="0"/>
              </a:rPr>
              <a:t> </a:t>
            </a:r>
            <a:r>
              <a:rPr lang="ru-RU" sz="2800" dirty="0" err="1" smtClean="0">
                <a:latin typeface="Diaria Pro Md" panose="020D0003030200000000" pitchFamily="34" charset="0"/>
              </a:rPr>
              <a:t>законодавства</a:t>
            </a:r>
            <a:r>
              <a:rPr lang="ru-RU" sz="2800" dirty="0" smtClean="0">
                <a:latin typeface="Diaria Pro Md" panose="020D0003030200000000" pitchFamily="34" charset="0"/>
              </a:rPr>
              <a:t> </a:t>
            </a:r>
            <a:r>
              <a:rPr lang="ru-RU" sz="2800" dirty="0">
                <a:latin typeface="Diaria Pro Md" panose="020D0003030200000000" pitchFamily="34" charset="0"/>
              </a:rPr>
              <a:t>у </a:t>
            </a:r>
            <a:r>
              <a:rPr lang="ru-RU" sz="2800" dirty="0" err="1">
                <a:latin typeface="Diaria Pro Md" panose="020D0003030200000000" pitchFamily="34" charset="0"/>
              </a:rPr>
              <a:t>сфері</a:t>
            </a:r>
            <a:r>
              <a:rPr lang="ru-RU" sz="2800" dirty="0">
                <a:latin typeface="Diaria Pro Md" panose="020D0003030200000000" pitchFamily="34" charset="0"/>
              </a:rPr>
              <a:t> доступу до </a:t>
            </a:r>
            <a:r>
              <a:rPr lang="ru-RU" sz="2800" dirty="0" err="1">
                <a:latin typeface="Diaria Pro Md" panose="020D0003030200000000" pitchFamily="34" charset="0"/>
              </a:rPr>
              <a:t>публічної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інформації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суб'єктами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>
                <a:latin typeface="Diaria Pro Md" panose="020D0003030200000000" pitchFamily="34" charset="0"/>
              </a:rPr>
              <a:t>владних</a:t>
            </a:r>
            <a:r>
              <a:rPr lang="ru-RU" sz="2800" dirty="0">
                <a:latin typeface="Diaria Pro Md" panose="020D0003030200000000" pitchFamily="34" charset="0"/>
              </a:rPr>
              <a:t> </a:t>
            </a:r>
            <a:r>
              <a:rPr lang="ru-RU" sz="2800" dirty="0" err="1" smtClean="0">
                <a:latin typeface="Diaria Pro Md" panose="020D0003030200000000" pitchFamily="34" charset="0"/>
              </a:rPr>
              <a:t>повноважень</a:t>
            </a:r>
            <a:endParaRPr lang="ru-RU" sz="2800" dirty="0">
              <a:latin typeface="Diaria Pro Md" panose="020D00030302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0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932903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DiariaPro-ExtraBold" panose="020D0003030200000000" pitchFamily="34" charset="0"/>
              </a:rPr>
              <a:t>ЗАВДАННЯ ДОСЛІДЖЕННЯ:</a:t>
            </a:r>
          </a:p>
          <a:p>
            <a:pPr marL="0" indent="0" algn="just">
              <a:buNone/>
            </a:pPr>
            <a:r>
              <a:rPr lang="ru-RU" sz="2200" dirty="0" smtClean="0">
                <a:latin typeface="Diaria Pro Md" panose="020D0003030200000000" pitchFamily="34" charset="0"/>
              </a:rPr>
              <a:t>1</a:t>
            </a:r>
            <a:r>
              <a:rPr lang="ru-RU" sz="2200" dirty="0">
                <a:latin typeface="Diaria Pro Md" panose="020D0003030200000000" pitchFamily="34" charset="0"/>
              </a:rPr>
              <a:t>. </a:t>
            </a:r>
            <a:r>
              <a:rPr lang="ru-RU" sz="2200" dirty="0" err="1">
                <a:latin typeface="Diaria Pro Md" panose="020D0003030200000000" pitchFamily="34" charset="0"/>
              </a:rPr>
              <a:t>Виявити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прогалини</a:t>
            </a:r>
            <a:r>
              <a:rPr lang="ru-RU" sz="2200" dirty="0">
                <a:latin typeface="Diaria Pro Md" panose="020D0003030200000000" pitchFamily="34" charset="0"/>
              </a:rPr>
              <a:t> та </a:t>
            </a:r>
            <a:r>
              <a:rPr lang="ru-RU" sz="2200" dirty="0" err="1">
                <a:latin typeface="Diaria Pro Md" panose="020D0003030200000000" pitchFamily="34" charset="0"/>
              </a:rPr>
              <a:t>невідповідності</a:t>
            </a:r>
            <a:r>
              <a:rPr lang="ru-RU" sz="2200" dirty="0">
                <a:latin typeface="Diaria Pro Md" panose="020D0003030200000000" pitchFamily="34" charset="0"/>
              </a:rPr>
              <a:t> у </a:t>
            </a:r>
            <a:r>
              <a:rPr lang="ru-RU" sz="2200" dirty="0" err="1">
                <a:latin typeface="Diaria Pro Md" panose="020D0003030200000000" pitchFamily="34" charset="0"/>
              </a:rPr>
              <a:t>відомчих</a:t>
            </a:r>
            <a:r>
              <a:rPr lang="ru-RU" sz="2200" dirty="0">
                <a:latin typeface="Diaria Pro Md" panose="020D0003030200000000" pitchFamily="34" charset="0"/>
              </a:rPr>
              <a:t> нормативно-</a:t>
            </a:r>
            <a:r>
              <a:rPr lang="ru-RU" sz="2200" dirty="0" err="1">
                <a:latin typeface="Diaria Pro Md" panose="020D0003030200000000" pitchFamily="34" charset="0"/>
              </a:rPr>
              <a:t>правових</a:t>
            </a:r>
            <a:r>
              <a:rPr lang="ru-RU" sz="2200" dirty="0">
                <a:latin typeface="Diaria Pro Md" panose="020D0003030200000000" pitchFamily="34" charset="0"/>
              </a:rPr>
              <a:t> актах </a:t>
            </a:r>
            <a:r>
              <a:rPr lang="ru-RU" sz="2200" dirty="0" err="1" smtClean="0">
                <a:latin typeface="Diaria Pro Md" panose="020D0003030200000000" pitchFamily="34" charset="0"/>
              </a:rPr>
              <a:t>розпорядників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в </a:t>
            </a:r>
            <a:r>
              <a:rPr lang="ru-RU" sz="2200" dirty="0" err="1">
                <a:latin typeface="Diaria Pro Md" panose="020D0003030200000000" pitchFamily="34" charset="0"/>
              </a:rPr>
              <a:t>частині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регулювання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питань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пов'язаних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із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забезпеченням</a:t>
            </a:r>
            <a:r>
              <a:rPr lang="ru-RU" sz="2200" dirty="0" smtClean="0">
                <a:latin typeface="Diaria Pro Md" panose="020D0003030200000000" pitchFamily="34" charset="0"/>
              </a:rPr>
              <a:t> доступу </a:t>
            </a:r>
            <a:r>
              <a:rPr lang="ru-RU" sz="2200" dirty="0" err="1">
                <a:latin typeface="Diaria Pro Md" panose="020D0003030200000000" pitchFamily="34" charset="0"/>
              </a:rPr>
              <a:t>запитувачів</a:t>
            </a:r>
            <a:r>
              <a:rPr lang="ru-RU" sz="2200" dirty="0">
                <a:latin typeface="Diaria Pro Md" panose="020D0003030200000000" pitchFamily="34" charset="0"/>
              </a:rPr>
              <a:t> до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2. </a:t>
            </a:r>
            <a:r>
              <a:rPr lang="ru-RU" sz="2200" dirty="0" err="1">
                <a:latin typeface="Diaria Pro Md" panose="020D0003030200000000" pitchFamily="34" charset="0"/>
              </a:rPr>
              <a:t>Виявити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порушення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які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допускають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розпорядники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при </a:t>
            </a:r>
            <a:r>
              <a:rPr lang="ru-RU" sz="2200" dirty="0" err="1" smtClean="0">
                <a:latin typeface="Diaria Pro Md" panose="020D0003030200000000" pitchFamily="34" charset="0"/>
              </a:rPr>
              <a:t>виконанні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запитів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3. </a:t>
            </a:r>
            <a:r>
              <a:rPr lang="ru-RU" sz="2200" dirty="0" err="1">
                <a:latin typeface="Diaria Pro Md" panose="020D0003030200000000" pitchFamily="34" charset="0"/>
              </a:rPr>
              <a:t>Виявити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проблеми</a:t>
            </a:r>
            <a:r>
              <a:rPr lang="ru-RU" sz="2200" dirty="0">
                <a:latin typeface="Diaria Pro Md" panose="020D0003030200000000" pitchFamily="34" charset="0"/>
              </a:rPr>
              <a:t>, з </a:t>
            </a:r>
            <a:r>
              <a:rPr lang="ru-RU" sz="2200" dirty="0" err="1">
                <a:latin typeface="Diaria Pro Md" panose="020D0003030200000000" pitchFamily="34" charset="0"/>
              </a:rPr>
              <a:t>якими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стикаються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запитувачі</a:t>
            </a:r>
            <a:r>
              <a:rPr lang="ru-RU" sz="2200" dirty="0">
                <a:latin typeface="Diaria Pro Md" panose="020D0003030200000000" pitchFamily="34" charset="0"/>
              </a:rPr>
              <a:t> при </a:t>
            </a:r>
            <a:r>
              <a:rPr lang="ru-RU" sz="2200" dirty="0" err="1">
                <a:latin typeface="Diaria Pro Md" panose="020D0003030200000000" pitchFamily="34" charset="0"/>
              </a:rPr>
              <a:t>пошуку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smtClean="0">
                <a:latin typeface="Diaria Pro Md" panose="020D0003030200000000" pitchFamily="34" charset="0"/>
              </a:rPr>
              <a:t>на </a:t>
            </a:r>
            <a:r>
              <a:rPr lang="ru-RU" sz="2200" dirty="0" err="1" smtClean="0">
                <a:latin typeface="Diaria Pro Md" panose="020D0003030200000000" pitchFamily="34" charset="0"/>
              </a:rPr>
              <a:t>офіційних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>
                <a:latin typeface="Diaria Pro Md" panose="020D0003030200000000" pitchFamily="34" charset="0"/>
              </a:rPr>
              <a:t>сайтах </a:t>
            </a:r>
            <a:r>
              <a:rPr lang="ru-RU" sz="2200" dirty="0" err="1">
                <a:latin typeface="Diaria Pro Md" panose="020D0003030200000000" pitchFamily="34" charset="0"/>
              </a:rPr>
              <a:t>розпорядників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4. </a:t>
            </a:r>
            <a:r>
              <a:rPr lang="ru-RU" sz="2200" dirty="0" err="1">
                <a:latin typeface="Diaria Pro Md" panose="020D0003030200000000" pitchFamily="34" charset="0"/>
              </a:rPr>
              <a:t>Виявити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порушення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які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допускають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розпорядники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при </a:t>
            </a:r>
            <a:r>
              <a:rPr lang="ru-RU" sz="2200" dirty="0" err="1" smtClean="0">
                <a:latin typeface="Diaria Pro Md" panose="020D0003030200000000" pitchFamily="34" charset="0"/>
              </a:rPr>
              <a:t>організації</a:t>
            </a:r>
            <a:r>
              <a:rPr lang="ru-RU" sz="2200" dirty="0" smtClean="0">
                <a:latin typeface="Diaria Pro Md" panose="020D0003030200000000" pitchFamily="34" charset="0"/>
              </a:rPr>
              <a:t> доступу </a:t>
            </a:r>
            <a:r>
              <a:rPr lang="ru-RU" sz="2200" dirty="0">
                <a:latin typeface="Diaria Pro Md" panose="020D0003030200000000" pitchFamily="34" charset="0"/>
              </a:rPr>
              <a:t>до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в </a:t>
            </a:r>
            <a:r>
              <a:rPr lang="ru-RU" sz="2200" dirty="0" err="1">
                <a:latin typeface="Diaria Pro Md" panose="020D0003030200000000" pitchFamily="34" charset="0"/>
              </a:rPr>
              <a:t>своїх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приміщеннях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зокрема</a:t>
            </a:r>
            <a:r>
              <a:rPr lang="ru-RU" sz="2200" dirty="0">
                <a:latin typeface="Diaria Pro Md" panose="020D0003030200000000" pitchFamily="34" charset="0"/>
              </a:rPr>
              <a:t> доступу до </a:t>
            </a:r>
            <a:r>
              <a:rPr lang="ru-RU" sz="2200" dirty="0" err="1" smtClean="0">
                <a:latin typeface="Diaria Pro Md" panose="020D0003030200000000" pitchFamily="34" charset="0"/>
              </a:rPr>
              <a:t>засідань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колегіальних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суб'єктів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владних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повноважень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785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932903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DiariaPro-ExtraBold" panose="020D0003030200000000" pitchFamily="34" charset="0"/>
              </a:rPr>
              <a:t>СТРУКТУРА МЕТОДОЛОГІЇ</a:t>
            </a:r>
          </a:p>
          <a:p>
            <a:pPr marL="0" indent="0" algn="just">
              <a:buNone/>
            </a:pPr>
            <a:r>
              <a:rPr lang="ru-RU" sz="2200" dirty="0" err="1" smtClean="0">
                <a:latin typeface="DiariaPro-ExtraBold" panose="020D0003030200000000" pitchFamily="34" charset="0"/>
              </a:rPr>
              <a:t>Розділ</a:t>
            </a:r>
            <a:r>
              <a:rPr lang="ru-RU" sz="2200" dirty="0" smtClean="0">
                <a:latin typeface="DiariaPro-ExtraBold" panose="020D0003030200000000" pitchFamily="34" charset="0"/>
              </a:rPr>
              <a:t> </a:t>
            </a:r>
            <a:r>
              <a:rPr lang="ru-RU" sz="2200" dirty="0">
                <a:latin typeface="DiariaPro-ExtraBold" panose="020D0003030200000000" pitchFamily="34" charset="0"/>
              </a:rPr>
              <a:t>І.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Імплементація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необхідних</a:t>
            </a:r>
            <a:r>
              <a:rPr lang="ru-RU" sz="2200" dirty="0">
                <a:latin typeface="Diaria Pro Md" panose="020D0003030200000000" pitchFamily="34" charset="0"/>
              </a:rPr>
              <a:t> норм для </a:t>
            </a:r>
            <a:r>
              <a:rPr lang="ru-RU" sz="2200" dirty="0" err="1">
                <a:latin typeface="Diaria Pro Md" panose="020D0003030200000000" pitchFamily="34" charset="0"/>
              </a:rPr>
              <a:t>забезпечення</a:t>
            </a:r>
            <a:r>
              <a:rPr lang="ru-RU" sz="2200" dirty="0">
                <a:latin typeface="Diaria Pro Md" panose="020D0003030200000000" pitchFamily="34" charset="0"/>
              </a:rPr>
              <a:t> доступу до </a:t>
            </a:r>
            <a:r>
              <a:rPr lang="ru-RU" sz="2200" dirty="0" err="1" smtClean="0">
                <a:latin typeface="Diaria Pro Md" panose="020D0003030200000000" pitchFamily="34" charset="0"/>
              </a:rPr>
              <a:t>публічної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інформації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>
                <a:latin typeface="Diaria Pro Md" panose="020D0003030200000000" pitchFamily="34" charset="0"/>
              </a:rPr>
              <a:t>в </a:t>
            </a:r>
            <a:r>
              <a:rPr lang="ru-RU" sz="2200" dirty="0" err="1">
                <a:latin typeface="Diaria Pro Md" panose="020D0003030200000000" pitchFamily="34" charset="0"/>
              </a:rPr>
              <a:t>офіційних</a:t>
            </a:r>
            <a:r>
              <a:rPr lang="ru-RU" sz="2200" dirty="0">
                <a:latin typeface="Diaria Pro Md" panose="020D0003030200000000" pitchFamily="34" charset="0"/>
              </a:rPr>
              <a:t> документах, </a:t>
            </a:r>
            <a:r>
              <a:rPr lang="ru-RU" sz="2200" dirty="0" err="1">
                <a:latin typeface="Diaria Pro Md" panose="020D0003030200000000" pitchFamily="34" charset="0"/>
              </a:rPr>
              <a:t>якими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керуються</a:t>
            </a:r>
            <a:r>
              <a:rPr lang="ru-RU" sz="2200" dirty="0">
                <a:latin typeface="Diaria Pro Md" panose="020D0003030200000000" pitchFamily="34" charset="0"/>
              </a:rPr>
              <a:t> в </a:t>
            </a:r>
            <a:r>
              <a:rPr lang="ru-RU" sz="2200" dirty="0" err="1">
                <a:latin typeface="Diaria Pro Md" panose="020D0003030200000000" pitchFamily="34" charset="0"/>
              </a:rPr>
              <a:t>своїй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роботі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органи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влади</a:t>
            </a:r>
            <a:endParaRPr lang="ru-RU" sz="2200" dirty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err="1" smtClean="0">
                <a:latin typeface="DiariaPro-ExtraBold" panose="020D0003030200000000" pitchFamily="34" charset="0"/>
              </a:rPr>
              <a:t>Розділ</a:t>
            </a:r>
            <a:r>
              <a:rPr lang="ru-RU" sz="2200" dirty="0" smtClean="0">
                <a:latin typeface="DiariaPro-ExtraBold" panose="020D0003030200000000" pitchFamily="34" charset="0"/>
              </a:rPr>
              <a:t> </a:t>
            </a:r>
            <a:r>
              <a:rPr lang="ru-RU" sz="2200" dirty="0">
                <a:latin typeface="DiariaPro-ExtraBold" panose="020D0003030200000000" pitchFamily="34" charset="0"/>
              </a:rPr>
              <a:t>ІІ. </a:t>
            </a:r>
            <a:r>
              <a:rPr lang="ru-RU" sz="2200" dirty="0" err="1">
                <a:latin typeface="Diaria Pro Md" panose="020D0003030200000000" pitchFamily="34" charset="0"/>
              </a:rPr>
              <a:t>Забезпечення</a:t>
            </a:r>
            <a:r>
              <a:rPr lang="ru-RU" sz="2200" dirty="0">
                <a:latin typeface="Diaria Pro Md" panose="020D0003030200000000" pitchFamily="34" charset="0"/>
              </a:rPr>
              <a:t> доступу до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шляхом </a:t>
            </a:r>
            <a:r>
              <a:rPr lang="ru-RU" sz="2200" dirty="0" err="1">
                <a:latin typeface="Diaria Pro Md" panose="020D0003030200000000" pitchFamily="34" charset="0"/>
              </a:rPr>
              <a:t>виконання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інформаційних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запитів</a:t>
            </a:r>
            <a:endParaRPr lang="ru-RU" sz="2200" dirty="0">
              <a:latin typeface="Diaria Pro Md" panose="020D0003030200000000" pitchFamily="34" charset="0"/>
            </a:endParaRPr>
          </a:p>
          <a:p>
            <a:pPr marL="0" indent="0" algn="just">
              <a:buNone/>
            </a:pPr>
            <a:r>
              <a:rPr lang="ru-RU" sz="2200" dirty="0" err="1" smtClean="0">
                <a:latin typeface="DiariaPro-ExtraBold" panose="020D0003030200000000" pitchFamily="34" charset="0"/>
              </a:rPr>
              <a:t>Розділ</a:t>
            </a:r>
            <a:r>
              <a:rPr lang="ru-RU" sz="2200" dirty="0" smtClean="0">
                <a:latin typeface="DiariaPro-ExtraBold" panose="020D0003030200000000" pitchFamily="34" charset="0"/>
              </a:rPr>
              <a:t> </a:t>
            </a:r>
            <a:r>
              <a:rPr lang="ru-RU" sz="2200" dirty="0">
                <a:latin typeface="DiariaPro-ExtraBold" panose="020D0003030200000000" pitchFamily="34" charset="0"/>
              </a:rPr>
              <a:t>ІІІ.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Забезпечення</a:t>
            </a:r>
            <a:r>
              <a:rPr lang="ru-RU" sz="2200" dirty="0">
                <a:latin typeface="Diaria Pro Md" panose="020D0003030200000000" pitchFamily="34" charset="0"/>
              </a:rPr>
              <a:t> доступу до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, шляхом </a:t>
            </a:r>
            <a:r>
              <a:rPr lang="ru-RU" sz="2200" dirty="0" err="1">
                <a:latin typeface="Diaria Pro Md" panose="020D0003030200000000" pitchFamily="34" charset="0"/>
              </a:rPr>
              <a:t>оприлюднення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smtClean="0">
                <a:latin typeface="Diaria Pro Md" panose="020D0003030200000000" pitchFamily="34" charset="0"/>
              </a:rPr>
              <a:t>на </a:t>
            </a:r>
            <a:r>
              <a:rPr lang="ru-RU" sz="2200" dirty="0" err="1" smtClean="0">
                <a:latin typeface="Diaria Pro Md" panose="020D0003030200000000" pitchFamily="34" charset="0"/>
              </a:rPr>
              <a:t>офіційних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>
                <a:latin typeface="Diaria Pro Md" panose="020D0003030200000000" pitchFamily="34" charset="0"/>
              </a:rPr>
              <a:t>сайтах</a:t>
            </a:r>
          </a:p>
          <a:p>
            <a:pPr marL="0" indent="0" algn="just">
              <a:buNone/>
            </a:pPr>
            <a:r>
              <a:rPr lang="ru-RU" sz="2200" dirty="0" err="1" smtClean="0">
                <a:latin typeface="DiariaPro-ExtraBold" panose="020D0003030200000000" pitchFamily="34" charset="0"/>
              </a:rPr>
              <a:t>Розділ</a:t>
            </a:r>
            <a:r>
              <a:rPr lang="ru-RU" sz="2200" dirty="0" smtClean="0">
                <a:latin typeface="DiariaPro-ExtraBold" panose="020D0003030200000000" pitchFamily="34" charset="0"/>
              </a:rPr>
              <a:t> </a:t>
            </a:r>
            <a:r>
              <a:rPr lang="ru-RU" sz="2200" dirty="0">
                <a:latin typeface="DiariaPro-ExtraBold" panose="020D0003030200000000" pitchFamily="34" charset="0"/>
              </a:rPr>
              <a:t>IV. </a:t>
            </a:r>
            <a:r>
              <a:rPr lang="ru-RU" sz="2200" dirty="0" err="1">
                <a:latin typeface="Diaria Pro Md" panose="020D0003030200000000" pitchFamily="34" charset="0"/>
              </a:rPr>
              <a:t>Забезпечення</a:t>
            </a:r>
            <a:r>
              <a:rPr lang="ru-RU" sz="2200" dirty="0">
                <a:latin typeface="Diaria Pro Md" panose="020D0003030200000000" pitchFamily="34" charset="0"/>
              </a:rPr>
              <a:t> умов, а </a:t>
            </a:r>
            <a:r>
              <a:rPr lang="ru-RU" sz="2200" dirty="0" err="1">
                <a:latin typeface="Diaria Pro Md" panose="020D0003030200000000" pitchFamily="34" charset="0"/>
              </a:rPr>
              <a:t>також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безпосереднього</a:t>
            </a:r>
            <a:r>
              <a:rPr lang="ru-RU" sz="2200" dirty="0">
                <a:latin typeface="Diaria Pro Md" panose="020D0003030200000000" pitchFamily="34" charset="0"/>
              </a:rPr>
              <a:t> доступу до </a:t>
            </a:r>
            <a:r>
              <a:rPr lang="ru-RU" sz="2200" dirty="0" err="1">
                <a:latin typeface="Diaria Pro Md" panose="020D0003030200000000" pitchFamily="34" charset="0"/>
              </a:rPr>
              <a:t>публічної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smtClean="0">
                <a:latin typeface="Diaria Pro Md" panose="020D0003030200000000" pitchFamily="34" charset="0"/>
              </a:rPr>
              <a:t>в </a:t>
            </a:r>
            <a:r>
              <a:rPr lang="ru-RU" sz="2200" dirty="0" err="1" smtClean="0">
                <a:latin typeface="Diaria Pro Md" panose="020D0003030200000000" pitchFamily="34" charset="0"/>
              </a:rPr>
              <a:t>приміщенні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суб'єкта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владних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повноважень</a:t>
            </a:r>
            <a:endParaRPr lang="ru-RU" sz="2200" dirty="0">
              <a:latin typeface="Diaria Pro Md" panose="020D00030302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313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0162" y="1932903"/>
            <a:ext cx="10045524" cy="3124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DiariaPro-ExtraBold" panose="020D0003030200000000" pitchFamily="34" charset="0"/>
              </a:rPr>
              <a:t>ПРИНЦИПИ МОНІТОРИНГУ</a:t>
            </a:r>
          </a:p>
          <a:p>
            <a:pPr marL="0" indent="0" algn="just">
              <a:buNone/>
            </a:pPr>
            <a:r>
              <a:rPr lang="ru-RU" sz="2200" dirty="0" smtClean="0">
                <a:latin typeface="Diaria Pro Md" panose="020D0003030200000000" pitchFamily="34" charset="0"/>
              </a:rPr>
              <a:t>1</a:t>
            </a:r>
            <a:r>
              <a:rPr lang="ru-RU" sz="2200" dirty="0">
                <a:latin typeface="Diaria Pro Md" panose="020D0003030200000000" pitchFamily="34" charset="0"/>
              </a:rPr>
              <a:t>) </a:t>
            </a:r>
            <a:r>
              <a:rPr lang="ru-RU" sz="2200" dirty="0">
                <a:latin typeface="DiariaPro-ExtraBold" panose="020D0003030200000000" pitchFamily="34" charset="0"/>
              </a:rPr>
              <a:t>Принцип </a:t>
            </a:r>
            <a:r>
              <a:rPr lang="ru-RU" sz="2200" dirty="0" err="1">
                <a:latin typeface="DiariaPro-ExtraBold" panose="020D0003030200000000" pitchFamily="34" charset="0"/>
              </a:rPr>
              <a:t>об'єктивності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  <a:r>
              <a:rPr lang="ru-RU" sz="2200" dirty="0">
                <a:latin typeface="Diaria Pro Md" panose="020D0003030200000000" pitchFamily="34" charset="0"/>
              </a:rPr>
              <a:t>- </a:t>
            </a:r>
            <a:r>
              <a:rPr lang="ru-RU" sz="2200" dirty="0" err="1">
                <a:latin typeface="Diaria Pro Md" panose="020D0003030200000000" pitchFamily="34" charset="0"/>
              </a:rPr>
              <a:t>дослідження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відображає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реальний</a:t>
            </a:r>
            <a:r>
              <a:rPr lang="ru-RU" sz="2200" dirty="0">
                <a:latin typeface="Diaria Pro Md" panose="020D0003030200000000" pitchFamily="34" charset="0"/>
              </a:rPr>
              <a:t> стан </a:t>
            </a:r>
            <a:r>
              <a:rPr lang="ru-RU" sz="2200" dirty="0" err="1">
                <a:latin typeface="Diaria Pro Md" panose="020D0003030200000000" pitchFamily="34" charset="0"/>
              </a:rPr>
              <a:t>виконання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вимог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законодавства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незалежно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від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суб'єктивного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ставлення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моніторів</a:t>
            </a:r>
            <a:r>
              <a:rPr lang="ru-RU" sz="2200" dirty="0">
                <a:latin typeface="Diaria Pro Md" panose="020D0003030200000000" pitchFamily="34" charset="0"/>
              </a:rPr>
              <a:t> до </a:t>
            </a:r>
            <a:r>
              <a:rPr lang="ru-RU" sz="2200" dirty="0" err="1">
                <a:latin typeface="Diaria Pro Md" panose="020D0003030200000000" pitchFamily="34" charset="0"/>
              </a:rPr>
              <a:t>об'єкта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дослідження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latin typeface="Diaria Pro Md" panose="020D0003030200000000" pitchFamily="34" charset="0"/>
              </a:rPr>
              <a:t>2) </a:t>
            </a:r>
            <a:r>
              <a:rPr lang="ru-RU" sz="2200" dirty="0">
                <a:latin typeface="DiariaPro-ExtraBold" panose="020D0003030200000000" pitchFamily="34" charset="0"/>
              </a:rPr>
              <a:t>Принцип </a:t>
            </a:r>
            <a:r>
              <a:rPr lang="ru-RU" sz="2200" dirty="0" err="1">
                <a:latin typeface="DiariaPro-ExtraBold" panose="020D0003030200000000" pitchFamily="34" charset="0"/>
              </a:rPr>
              <a:t>законності</a:t>
            </a:r>
            <a:r>
              <a:rPr lang="ru-RU" sz="2200" dirty="0">
                <a:latin typeface="DiariaPro-ExtraBold" panose="020D0003030200000000" pitchFamily="34" charset="0"/>
              </a:rPr>
              <a:t> </a:t>
            </a:r>
            <a:r>
              <a:rPr lang="ru-RU" sz="2200" dirty="0">
                <a:latin typeface="Diaria Pro Md" panose="020D0003030200000000" pitchFamily="34" charset="0"/>
              </a:rPr>
              <a:t>- </a:t>
            </a:r>
            <a:r>
              <a:rPr lang="ru-RU" sz="2200" dirty="0" err="1">
                <a:latin typeface="Diaria Pro Md" panose="020D0003030200000000" pitchFamily="34" charset="0"/>
              </a:rPr>
              <a:t>дослідження</a:t>
            </a:r>
            <a:r>
              <a:rPr lang="ru-RU" sz="2200" dirty="0">
                <a:latin typeface="Diaria Pro Md" panose="020D0003030200000000" pitchFamily="34" charset="0"/>
              </a:rPr>
              <a:t> засновано на </a:t>
            </a:r>
            <a:r>
              <a:rPr lang="ru-RU" sz="2200" dirty="0" err="1">
                <a:latin typeface="Diaria Pro Md" panose="020D0003030200000000" pitchFamily="34" charset="0"/>
              </a:rPr>
              <a:t>вимогах</a:t>
            </a:r>
            <a:r>
              <a:rPr lang="ru-RU" sz="2200" dirty="0">
                <a:latin typeface="Diaria Pro Md" panose="020D0003030200000000" pitchFamily="34" charset="0"/>
              </a:rPr>
              <a:t>, </a:t>
            </a:r>
            <a:r>
              <a:rPr lang="ru-RU" sz="2200" dirty="0" err="1">
                <a:latin typeface="Diaria Pro Md" panose="020D0003030200000000" pitchFamily="34" charset="0"/>
              </a:rPr>
              <a:t>що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пред'являються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чинним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законодавством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щодо</a:t>
            </a:r>
            <a:r>
              <a:rPr lang="ru-RU" sz="2200" dirty="0">
                <a:latin typeface="Diaria Pro Md" panose="020D0003030200000000" pitchFamily="34" charset="0"/>
              </a:rPr>
              <a:t> порядку </a:t>
            </a:r>
            <a:r>
              <a:rPr lang="ru-RU" sz="2200" dirty="0" err="1">
                <a:latin typeface="Diaria Pro Md" panose="020D0003030200000000" pitchFamily="34" charset="0"/>
              </a:rPr>
              <a:t>забезпечення</a:t>
            </a:r>
            <a:r>
              <a:rPr lang="ru-RU" sz="2200" dirty="0">
                <a:latin typeface="Diaria Pro Md" panose="020D0003030200000000" pitchFamily="34" charset="0"/>
              </a:rPr>
              <a:t> доступу до </a:t>
            </a:r>
            <a:r>
              <a:rPr lang="ru-RU" sz="2200" dirty="0" err="1">
                <a:latin typeface="Diaria Pro Md" panose="020D0003030200000000" pitchFamily="34" charset="0"/>
              </a:rPr>
              <a:t>інформації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>
                <a:latin typeface="Diaria Pro Md" panose="020D0003030200000000" pitchFamily="34" charset="0"/>
              </a:rPr>
              <a:t>суб'єктів</a:t>
            </a:r>
            <a:r>
              <a:rPr lang="ru-RU" sz="2200" dirty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владних</a:t>
            </a:r>
            <a:r>
              <a:rPr lang="ru-RU" sz="2200" dirty="0" smtClean="0">
                <a:latin typeface="Diaria Pro Md" panose="020D0003030200000000" pitchFamily="34" charset="0"/>
              </a:rPr>
              <a:t> </a:t>
            </a:r>
            <a:r>
              <a:rPr lang="ru-RU" sz="2200" dirty="0" err="1" smtClean="0">
                <a:latin typeface="Diaria Pro Md" panose="020D0003030200000000" pitchFamily="34" charset="0"/>
              </a:rPr>
              <a:t>повноважень</a:t>
            </a:r>
            <a:r>
              <a:rPr lang="ru-RU" sz="2200" dirty="0">
                <a:latin typeface="Diaria Pro Md" panose="020D0003030200000000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6678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TM03457496[[fn=Паралакс]]</Template>
  <TotalTime>605</TotalTime>
  <Words>1437</Words>
  <Application>Microsoft Office PowerPoint</Application>
  <PresentationFormat>Custom</PresentationFormat>
  <Paragraphs>103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Паралакс</vt:lpstr>
      <vt:lpstr>ПРАКТИКА ГРОМАДСЬКОГО КОНТРОЛЮ  ЗА ДОТРИМАННЯМ «ПРАВА ЗНАТИ» В УКРАЇНІ  ЯК ПРАЦЮЄ ПЛАТФОРМА «ОМБУДСМЕН+»</vt:lpstr>
      <vt:lpstr>ГРОМАДСЬКИЙ КОНТРОЛЬ</vt:lpstr>
      <vt:lpstr>ЕТАПИ РОЗВИТКУ ПРАВА НА ДОСТУП В ПРАВОВИХ СИСТЕМАХ:</vt:lpstr>
      <vt:lpstr>   </vt:lpstr>
      <vt:lpstr>Методологія  оцінки рівня забезпечення  доступу до публічної інформації  суб'єктами владних повноважень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Методологія  оцінки рівня забезпечення  доступу до публічної інформації  суб'єктами владних повноважень</dc:title>
  <dc:creator>Ivan</dc:creator>
  <cp:lastModifiedBy>OSTAPA Iryna</cp:lastModifiedBy>
  <cp:revision>16</cp:revision>
  <dcterms:created xsi:type="dcterms:W3CDTF">2016-08-30T23:25:18Z</dcterms:created>
  <dcterms:modified xsi:type="dcterms:W3CDTF">2016-11-19T09:22:34Z</dcterms:modified>
</cp:coreProperties>
</file>