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7CF7A6-E1B7-49F8-96B9-BC7DBC150B57}" type="slidenum">
              <a:rPr lang="uk-UA" smtClean="0"/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39562C5-D6FB-4D74-B5DD-BC1C2B972895}" type="datetimeFigureOut">
              <a:rPr lang="uk-UA" smtClean="0"/>
              <a:t>19.11.2016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276871"/>
            <a:ext cx="7920880" cy="936105"/>
          </a:xfrm>
        </p:spPr>
        <p:txBody>
          <a:bodyPr/>
          <a:lstStyle/>
          <a:p>
            <a:r>
              <a:rPr lang="uk-UA" sz="6000" b="1" dirty="0" smtClean="0">
                <a:solidFill>
                  <a:srgbClr val="92D050"/>
                </a:solidFill>
              </a:rPr>
              <a:t>«Трискладовий тест»</a:t>
            </a:r>
            <a:endParaRPr lang="uk-UA" sz="6000" b="1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635896"/>
            <a:ext cx="6461760" cy="1449288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chemeClr val="accent2">
                    <a:lumMod val="75000"/>
                  </a:schemeClr>
                </a:solidFill>
              </a:rPr>
              <a:t>ПРИНЦИПИ ТА ПРАВИЛА ЗАСТОСУВАННЯ</a:t>
            </a:r>
            <a:endParaRPr lang="uk-UA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5457418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Дар</a:t>
            </a:r>
            <a:r>
              <a:rPr lang="uk-UA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ія</a:t>
            </a:r>
            <a:r>
              <a:rPr lang="uk-U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uk-UA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Слизьконіс</a:t>
            </a:r>
            <a:r>
              <a:rPr lang="uk-U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</a:p>
          <a:p>
            <a:pPr algn="r"/>
            <a:r>
              <a:rPr lang="uk-U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Центр Політичних Студій та Аналітики</a:t>
            </a:r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432" y="148431"/>
            <a:ext cx="4760912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logo_uk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680" y="148430"/>
            <a:ext cx="2444397" cy="102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492896"/>
            <a:ext cx="7620000" cy="3888432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uk-UA" sz="1700" b="1" i="1" dirty="0"/>
              <a:t>Невичерпний </a:t>
            </a:r>
            <a:r>
              <a:rPr lang="uk-UA" sz="1700" b="1" i="1" u="sng" dirty="0"/>
              <a:t>перелік можливих суспільних інтересів</a:t>
            </a:r>
            <a:r>
              <a:rPr lang="uk-UA" sz="1700" b="1" i="1" dirty="0"/>
              <a:t> у доступі до інформації:</a:t>
            </a:r>
            <a:endParaRPr lang="uk-UA" sz="1700" b="1" dirty="0"/>
          </a:p>
          <a:p>
            <a:pPr lvl="0"/>
            <a:r>
              <a:rPr lang="uk-UA" sz="1700" i="1" dirty="0"/>
              <a:t>Дієвий контроль за надходженням та витрачанням публічних коштів (</a:t>
            </a:r>
            <a:r>
              <a:rPr lang="uk-UA" sz="1700" i="1" dirty="0" err="1"/>
              <a:t>коштів</a:t>
            </a:r>
            <a:r>
              <a:rPr lang="uk-UA" sz="1700" i="1" dirty="0"/>
              <a:t> державного та місцевих бюджетів, коштів державних та комунальних підприємств), розпорядженням державним або комунальним майном</a:t>
            </a:r>
            <a:r>
              <a:rPr lang="uk-UA" sz="1700" i="1" dirty="0" smtClean="0"/>
              <a:t>.</a:t>
            </a:r>
          </a:p>
          <a:p>
            <a:pPr marL="114300" lvl="0" indent="0">
              <a:buNone/>
            </a:pPr>
            <a:endParaRPr lang="uk-UA" sz="1700" dirty="0"/>
          </a:p>
          <a:p>
            <a:pPr lvl="0"/>
            <a:r>
              <a:rPr lang="uk-UA" sz="1700" i="1" dirty="0"/>
              <a:t>Запобігання розтраті, привласненню публічних коштів і майна, запобігання незаконному особистому збагаченню публічних службовців</a:t>
            </a:r>
            <a:r>
              <a:rPr lang="uk-UA" sz="1700" i="1" dirty="0" smtClean="0"/>
              <a:t>.</a:t>
            </a:r>
          </a:p>
          <a:p>
            <a:pPr marL="114300" lvl="0" indent="0">
              <a:buNone/>
            </a:pPr>
            <a:endParaRPr lang="uk-UA" sz="1700" dirty="0"/>
          </a:p>
          <a:p>
            <a:pPr lvl="0"/>
            <a:r>
              <a:rPr lang="uk-UA" sz="1700" i="1" dirty="0"/>
              <a:t>Захист навколишнього середовища, виявлення завданої або можливої шкоди екології, обізнаність про дійсний стан довкілля та чинники, які на нього впливають</a:t>
            </a:r>
            <a:r>
              <a:rPr lang="uk-UA" sz="1700" i="1" dirty="0" smtClean="0"/>
              <a:t>.</a:t>
            </a:r>
            <a:endParaRPr lang="uk-UA" sz="1700" dirty="0"/>
          </a:p>
          <a:p>
            <a:endParaRPr lang="uk-UA" sz="18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ЯКИЙ СУСПІЛЬНИЙ ІНТЕРЕС В ДОСТУПІ ДО ІНФОРМАЦІЇ?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№6</a:t>
            </a:r>
            <a:endParaRPr lang="uk-UA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solidFill>
                  <a:srgbClr val="3E3D2D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  <a:endParaRPr lang="uk-UA" altLang="uk-UA" sz="3200" dirty="0">
              <a:latin typeface="Verdana" panose="020B060403050404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8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492896"/>
            <a:ext cx="7620000" cy="3888432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uk-UA" sz="1700" b="1" i="1" dirty="0"/>
              <a:t>Невичерпний </a:t>
            </a:r>
            <a:r>
              <a:rPr lang="uk-UA" sz="1700" b="1" i="1" u="sng" dirty="0"/>
              <a:t>перелік можливих суспільних інтересів</a:t>
            </a:r>
            <a:r>
              <a:rPr lang="uk-UA" sz="1700" b="1" i="1" dirty="0"/>
              <a:t> у доступі до інформації</a:t>
            </a:r>
            <a:r>
              <a:rPr lang="uk-UA" sz="1700" b="1" i="1" dirty="0" smtClean="0"/>
              <a:t>:</a:t>
            </a:r>
            <a:endParaRPr lang="uk-UA" sz="1700" b="1" dirty="0"/>
          </a:p>
          <a:p>
            <a:pPr lvl="0"/>
            <a:r>
              <a:rPr lang="uk-UA" sz="1700" i="1" dirty="0"/>
              <a:t>Виявлення ризиків для здоров’я людей, для громадської безпеки і порядку, запобігання їм та їхнім </a:t>
            </a:r>
            <a:r>
              <a:rPr lang="uk-UA" sz="1700" i="1" dirty="0" smtClean="0"/>
              <a:t>наслідкам</a:t>
            </a:r>
          </a:p>
          <a:p>
            <a:pPr marL="114300" lvl="0" indent="0">
              <a:buNone/>
            </a:pPr>
            <a:endParaRPr lang="uk-UA" sz="1700" dirty="0"/>
          </a:p>
          <a:p>
            <a:pPr lvl="0"/>
            <a:r>
              <a:rPr lang="uk-UA" sz="1700" i="1" dirty="0"/>
              <a:t>Виявлення шкідливих для людини наслідків діяльності (бездіяльності) фізичних або юридичних осіб</a:t>
            </a:r>
            <a:r>
              <a:rPr lang="uk-UA" sz="1700" i="1" dirty="0" smtClean="0"/>
              <a:t>.</a:t>
            </a:r>
          </a:p>
          <a:p>
            <a:pPr marL="114300" lvl="0" indent="0">
              <a:buNone/>
            </a:pPr>
            <a:endParaRPr lang="uk-UA" sz="1700" dirty="0"/>
          </a:p>
          <a:p>
            <a:pPr lvl="0"/>
            <a:r>
              <a:rPr lang="uk-UA" sz="1700" i="1" dirty="0"/>
              <a:t>Інформування про діяльність органів публічної влади (державних органів, </a:t>
            </a:r>
            <a:r>
              <a:rPr lang="uk-UA" sz="1700" i="1" dirty="0" err="1"/>
              <a:t>органів</a:t>
            </a:r>
            <a:r>
              <a:rPr lang="uk-UA" sz="1700" i="1" dirty="0"/>
              <a:t> місцевого самоврядування), про їхні внутрішні правила, організацію роботи тощо</a:t>
            </a:r>
            <a:r>
              <a:rPr lang="uk-UA" sz="1700" i="1" dirty="0" smtClean="0"/>
              <a:t>.</a:t>
            </a:r>
          </a:p>
          <a:p>
            <a:pPr marL="114300" lvl="0" indent="0">
              <a:buNone/>
            </a:pPr>
            <a:endParaRPr lang="uk-UA" sz="1700" dirty="0"/>
          </a:p>
          <a:p>
            <a:pPr lvl="0"/>
            <a:r>
              <a:rPr lang="uk-UA" sz="1700" i="1" dirty="0"/>
              <a:t>Викриття недоліків у діяльності органів публічної влади, їх працівників</a:t>
            </a:r>
            <a:r>
              <a:rPr lang="uk-UA" sz="1700" i="1" dirty="0" smtClean="0"/>
              <a:t>.</a:t>
            </a:r>
            <a:endParaRPr lang="uk-UA" sz="17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ЯКИЙ СУСПІЛЬНИЙ ІНТЕРЕС В ДОСТУПІ ДО ІНФОРМАЦІЇ?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№6</a:t>
            </a:r>
            <a:endParaRPr lang="uk-UA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solidFill>
                  <a:srgbClr val="3E3D2D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  <a:endParaRPr lang="uk-UA" altLang="uk-UA" sz="3200" dirty="0">
              <a:latin typeface="Verdana" panose="020B060403050404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597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492896"/>
            <a:ext cx="7620000" cy="4032448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uk-UA" sz="1700" b="1" i="1" dirty="0"/>
              <a:t>Невичерпний </a:t>
            </a:r>
            <a:r>
              <a:rPr lang="uk-UA" sz="1700" b="1" i="1" u="sng" dirty="0"/>
              <a:t>перелік можливих суспільних інтересів</a:t>
            </a:r>
            <a:r>
              <a:rPr lang="uk-UA" sz="1700" b="1" i="1" dirty="0"/>
              <a:t> у доступі до інформації:</a:t>
            </a:r>
            <a:endParaRPr lang="uk-UA" sz="1700" b="1" dirty="0"/>
          </a:p>
          <a:p>
            <a:pPr lvl="0"/>
            <a:r>
              <a:rPr lang="uk-UA" sz="1700" i="1" dirty="0" smtClean="0"/>
              <a:t>Сприяння </a:t>
            </a:r>
            <a:r>
              <a:rPr lang="uk-UA" sz="1700" i="1" dirty="0"/>
              <a:t>виявленню порушень прав людини, зловживання владою, корупційних правопорушень, неетичної поведінки публічних службовців, невиконання (чи неналежного, недбалого виконання) ними своїх обов’язків, дискримінації за будь-якою ознакою, несправедливості у будь-якій формі</a:t>
            </a:r>
            <a:r>
              <a:rPr lang="uk-UA" sz="1700" i="1" dirty="0" smtClean="0"/>
              <a:t>.</a:t>
            </a:r>
          </a:p>
          <a:p>
            <a:pPr marL="114300" lvl="0" indent="0">
              <a:buNone/>
            </a:pPr>
            <a:endParaRPr lang="uk-UA" sz="1700" dirty="0"/>
          </a:p>
          <a:p>
            <a:pPr lvl="0"/>
            <a:r>
              <a:rPr lang="uk-UA" sz="1700" i="1" dirty="0"/>
              <a:t>Забезпечення справедливого розгляду справ у адміністративному чи судовому порядку</a:t>
            </a:r>
            <a:r>
              <a:rPr lang="uk-UA" sz="1700" i="1" dirty="0" smtClean="0"/>
              <a:t>.</a:t>
            </a:r>
          </a:p>
          <a:p>
            <a:pPr marL="114300" lvl="0" indent="0">
              <a:buNone/>
            </a:pPr>
            <a:endParaRPr lang="uk-UA" sz="1700" dirty="0"/>
          </a:p>
          <a:p>
            <a:pPr lvl="0"/>
            <a:r>
              <a:rPr lang="uk-UA" sz="1700" i="1" dirty="0"/>
              <a:t>Сприяння інноваціям, науковим дослідженням</a:t>
            </a:r>
            <a:r>
              <a:rPr lang="uk-UA" sz="1700" i="1" dirty="0" smtClean="0"/>
              <a:t>.</a:t>
            </a:r>
          </a:p>
          <a:p>
            <a:pPr marL="114300" lvl="0" indent="0">
              <a:buNone/>
            </a:pPr>
            <a:endParaRPr lang="uk-UA" sz="1700" dirty="0"/>
          </a:p>
          <a:p>
            <a:pPr lvl="0"/>
            <a:r>
              <a:rPr lang="uk-UA" sz="1700" i="1" dirty="0"/>
              <a:t>Сприяння економічному розвитку, підприємницькій діяльності, інвестиціям</a:t>
            </a:r>
            <a:r>
              <a:rPr lang="uk-UA" sz="1700" i="1" dirty="0" smtClean="0"/>
              <a:t>.</a:t>
            </a:r>
            <a:endParaRPr lang="uk-UA" sz="17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ЯКИЙ СУСПІЛЬНИЙ ІНТЕРЕС В ДОСТУПІ ДО ІНФОРМАЦІЇ?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№6</a:t>
            </a:r>
            <a:endParaRPr lang="uk-UA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solidFill>
                  <a:srgbClr val="3E3D2D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  <a:endParaRPr lang="uk-UA" altLang="uk-UA" sz="3200" dirty="0">
              <a:latin typeface="Verdana" panose="020B060403050404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0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492896"/>
            <a:ext cx="7620000" cy="3888432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uk-UA" sz="1800" b="1" i="1" dirty="0"/>
              <a:t>Невичерпний </a:t>
            </a:r>
            <a:r>
              <a:rPr lang="uk-UA" sz="1800" b="1" i="1" u="sng" dirty="0"/>
              <a:t>перелік можливих суспільних інтересів</a:t>
            </a:r>
            <a:r>
              <a:rPr lang="uk-UA" sz="1800" b="1" i="1" dirty="0"/>
              <a:t> у доступі до інформації:</a:t>
            </a:r>
            <a:endParaRPr lang="uk-UA" sz="1800" b="1" dirty="0"/>
          </a:p>
          <a:p>
            <a:pPr lvl="0"/>
            <a:r>
              <a:rPr lang="uk-UA" sz="1800" i="1" dirty="0"/>
              <a:t>Виявлення загрози державному суверенітету, територіальній цілісності України</a:t>
            </a:r>
            <a:r>
              <a:rPr lang="uk-UA" sz="1800" i="1" dirty="0" smtClean="0"/>
              <a:t>.</a:t>
            </a:r>
          </a:p>
          <a:p>
            <a:pPr marL="114300" lvl="0" indent="0">
              <a:buNone/>
            </a:pPr>
            <a:endParaRPr lang="uk-UA" sz="1800" dirty="0"/>
          </a:p>
          <a:p>
            <a:pPr lvl="0"/>
            <a:r>
              <a:rPr lang="uk-UA" sz="1800" i="1" dirty="0"/>
              <a:t>Забезпечення реалізації прав, свобод чи обов’язків фізичної або юридичної особи, навіть якщо йдеться про одну особу</a:t>
            </a:r>
            <a:r>
              <a:rPr lang="uk-UA" sz="1800" i="1" dirty="0" smtClean="0"/>
              <a:t>.</a:t>
            </a:r>
          </a:p>
          <a:p>
            <a:pPr marL="114300" lvl="0" indent="0">
              <a:buNone/>
            </a:pPr>
            <a:endParaRPr lang="uk-UA" sz="1800" dirty="0"/>
          </a:p>
          <a:p>
            <a:pPr lvl="0"/>
            <a:r>
              <a:rPr lang="uk-UA" sz="1800" i="1" dirty="0"/>
              <a:t>Виявлення можливого введення громадськості в оману</a:t>
            </a:r>
            <a:r>
              <a:rPr lang="uk-UA" sz="1800" i="1" dirty="0" smtClean="0"/>
              <a:t>.</a:t>
            </a:r>
          </a:p>
          <a:p>
            <a:pPr marL="114300" lvl="0" indent="0">
              <a:buNone/>
            </a:pPr>
            <a:endParaRPr lang="uk-UA" sz="1800" dirty="0"/>
          </a:p>
          <a:p>
            <a:pPr lvl="0"/>
            <a:r>
              <a:rPr lang="uk-UA" sz="1800" i="1" dirty="0"/>
              <a:t>Захист прав особи, зокрема, спростування негативних відомостей про неї, обвинувачень у порушеннях тощо.</a:t>
            </a:r>
            <a:endParaRPr lang="uk-UA" sz="1800" dirty="0"/>
          </a:p>
          <a:p>
            <a:pPr marL="114300" indent="0">
              <a:buNone/>
            </a:pPr>
            <a:endParaRPr lang="uk-UA" sz="18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ЯКИЙ СУСПІЛЬНИЙ ІНТЕРЕС В ДОСТУПІ ДО ІНФОРМАЦІЇ?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№6</a:t>
            </a:r>
            <a:endParaRPr lang="uk-UA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solidFill>
                  <a:srgbClr val="3E3D2D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  <a:endParaRPr lang="uk-UA" altLang="uk-UA" sz="3200" dirty="0">
              <a:latin typeface="Verdana" panose="020B060403050404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02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852936"/>
            <a:ext cx="7620000" cy="3024336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Крім наведених вище можливих суспільних інтересів, загальним суспільним інтересом, що присутній у випадку будь-якого запиту інформації, є </a:t>
            </a:r>
            <a:r>
              <a:rPr lang="uk-UA" sz="2400" b="1" u="sng" dirty="0" smtClean="0">
                <a:solidFill>
                  <a:schemeClr val="bg1"/>
                </a:solidFill>
              </a:rPr>
              <a:t>інтерес максимальної відкритості інформації</a:t>
            </a:r>
            <a:r>
              <a:rPr lang="uk-UA" sz="2400" dirty="0" smtClean="0">
                <a:solidFill>
                  <a:schemeClr val="bg1"/>
                </a:solidFill>
              </a:rPr>
              <a:t>, якою володіють розпорядники. За відсутності інших суспільних інтересів, слід зважувати можливу істотну шкоду захищеним правомірним інтересам із цим загальним інтересом відкритості.</a:t>
            </a:r>
            <a:endParaRPr lang="uk-UA" sz="2400" dirty="0">
              <a:solidFill>
                <a:schemeClr val="bg1"/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84379" y="1772816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ЯКИЙ СУСПІЛЬНИЙ ІНТЕРЕС В ДОСТУПІ ДО ІНФОРМАЦІЇ?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№6</a:t>
            </a:r>
            <a:endParaRPr lang="uk-UA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solidFill>
                  <a:srgbClr val="3E3D2D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  <a:endParaRPr lang="uk-UA" altLang="uk-UA" sz="3200" dirty="0">
              <a:latin typeface="Verdana" panose="020B060403050404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51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36904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36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ІІ. </a:t>
            </a:r>
            <a:r>
              <a:rPr lang="uk-UA" altLang="uk-UA" sz="3200" dirty="0">
                <a:latin typeface="Verdana" panose="020B0604030504040204" pitchFamily="34" charset="0"/>
                <a:cs typeface="Arial Unicode MS" panose="020B0604020202020204" pitchFamily="34" charset="-128"/>
              </a:rPr>
              <a:t>Розголошення інформації може завдати істотної шкоди цим інтересам?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852936"/>
            <a:ext cx="7620000" cy="3024336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uk-UA" sz="2400" dirty="0">
                <a:solidFill>
                  <a:schemeClr val="bg1"/>
                </a:solidFill>
              </a:rPr>
              <a:t>Якщо йдеться про доступ до </a:t>
            </a:r>
            <a:r>
              <a:rPr lang="uk-UA" sz="2400" b="1" dirty="0">
                <a:solidFill>
                  <a:schemeClr val="bg1"/>
                </a:solidFill>
              </a:rPr>
              <a:t>конфіденційної інформації</a:t>
            </a:r>
            <a:r>
              <a:rPr lang="uk-UA" sz="2400" dirty="0">
                <a:solidFill>
                  <a:schemeClr val="bg1"/>
                </a:solidFill>
              </a:rPr>
              <a:t>, то суспільний інтерес в отриманні інформації повинен відповідати принаймні одному з таких загальних інтересів:</a:t>
            </a:r>
          </a:p>
          <a:p>
            <a:pPr lvl="0"/>
            <a:r>
              <a:rPr lang="uk-UA" sz="2400" dirty="0">
                <a:solidFill>
                  <a:schemeClr val="bg1"/>
                </a:solidFill>
              </a:rPr>
              <a:t>національна безпека;</a:t>
            </a:r>
          </a:p>
          <a:p>
            <a:pPr lvl="0"/>
            <a:r>
              <a:rPr lang="uk-UA" sz="2400" dirty="0">
                <a:solidFill>
                  <a:schemeClr val="bg1"/>
                </a:solidFill>
              </a:rPr>
              <a:t>економічний добробут;</a:t>
            </a:r>
          </a:p>
          <a:p>
            <a:pPr lvl="0"/>
            <a:r>
              <a:rPr lang="uk-UA" sz="2400" dirty="0">
                <a:solidFill>
                  <a:schemeClr val="bg1"/>
                </a:solidFill>
              </a:rPr>
              <a:t>права людини.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484379" y="1772816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ЯКИЙ СУСПІЛЬНИЙ ІНТЕРЕС В ДОСТУПІ ДО ІНФОРМАЦІЇ?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№6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30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80920" cy="1143000"/>
          </a:xfrm>
        </p:spPr>
        <p:txBody>
          <a:bodyPr/>
          <a:lstStyle/>
          <a:p>
            <a:r>
              <a:rPr lang="uk-UA" altLang="uk-UA" sz="28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</a:t>
            </a:r>
            <a:r>
              <a:rPr lang="uk-UA" altLang="uk-UA" sz="2800" dirty="0">
                <a:latin typeface="Verdana" panose="020B0604030504040204" pitchFamily="34" charset="0"/>
                <a:cs typeface="Arial Unicode MS" panose="020B0604020202020204" pitchFamily="34" charset="-128"/>
              </a:rPr>
              <a:t>від оприлюднення такої інформації переважає суспільний інтерес в її </a:t>
            </a:r>
            <a:r>
              <a:rPr lang="uk-UA" altLang="uk-UA" sz="28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отриманні</a:t>
            </a:r>
            <a:endParaRPr lang="uk-UA" sz="28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005262"/>
            <a:ext cx="3657600" cy="783778"/>
          </a:xfrm>
          <a:solidFill>
            <a:schemeClr val="accent3"/>
          </a:solidFill>
        </p:spPr>
        <p:txBody>
          <a:bodyPr/>
          <a:lstStyle/>
          <a:p>
            <a:r>
              <a:rPr lang="uk-UA" i="1" dirty="0">
                <a:solidFill>
                  <a:schemeClr val="bg1"/>
                </a:solidFill>
              </a:rPr>
              <a:t>Доводи на користь обмеження доступу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4149079"/>
            <a:ext cx="3657600" cy="1800201"/>
          </a:xfrm>
          <a:solidFill>
            <a:schemeClr val="accent3"/>
          </a:solidFill>
        </p:spPr>
        <p:txBody>
          <a:bodyPr/>
          <a:lstStyle/>
          <a:p>
            <a:pPr marL="114300" indent="0">
              <a:buNone/>
            </a:pPr>
            <a:r>
              <a:rPr lang="uk-UA" dirty="0" smtClean="0"/>
              <a:t>1) ..</a:t>
            </a:r>
          </a:p>
          <a:p>
            <a:pPr marL="114300" indent="0">
              <a:buNone/>
            </a:pPr>
            <a:r>
              <a:rPr lang="uk-UA" dirty="0" smtClean="0"/>
              <a:t>2) ..</a:t>
            </a:r>
          </a:p>
          <a:p>
            <a:pPr marL="114300" indent="0">
              <a:buNone/>
            </a:pPr>
            <a:r>
              <a:rPr lang="uk-UA" dirty="0" smtClean="0"/>
              <a:t>3) ..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419600" y="2996952"/>
            <a:ext cx="3657600" cy="783778"/>
          </a:xfrm>
          <a:solidFill>
            <a:schemeClr val="accent3"/>
          </a:solidFill>
        </p:spPr>
        <p:txBody>
          <a:bodyPr/>
          <a:lstStyle/>
          <a:p>
            <a:r>
              <a:rPr lang="uk-UA" i="1" dirty="0">
                <a:solidFill>
                  <a:schemeClr val="bg1"/>
                </a:solidFill>
              </a:rPr>
              <a:t>Доводи на користь </a:t>
            </a:r>
            <a:endParaRPr lang="uk-UA" i="1" dirty="0" smtClean="0">
              <a:solidFill>
                <a:schemeClr val="bg1"/>
              </a:solidFill>
            </a:endParaRPr>
          </a:p>
          <a:p>
            <a:r>
              <a:rPr lang="uk-UA" i="1" dirty="0" smtClean="0">
                <a:solidFill>
                  <a:schemeClr val="bg1"/>
                </a:solidFill>
              </a:rPr>
              <a:t>надання </a:t>
            </a:r>
            <a:r>
              <a:rPr lang="uk-UA" i="1" dirty="0">
                <a:solidFill>
                  <a:schemeClr val="bg1"/>
                </a:solidFill>
              </a:rPr>
              <a:t>інформації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427984" y="4149080"/>
            <a:ext cx="3657600" cy="1800199"/>
          </a:xfrm>
          <a:solidFill>
            <a:schemeClr val="accent3"/>
          </a:solidFill>
        </p:spPr>
        <p:txBody>
          <a:bodyPr/>
          <a:lstStyle/>
          <a:p>
            <a:pPr marL="114300" indent="0">
              <a:buNone/>
            </a:pPr>
            <a:r>
              <a:rPr lang="uk-UA" dirty="0"/>
              <a:t>1) ..</a:t>
            </a:r>
          </a:p>
          <a:p>
            <a:pPr marL="114300" indent="0">
              <a:buNone/>
            </a:pPr>
            <a:r>
              <a:rPr lang="uk-UA" dirty="0"/>
              <a:t>2) ..</a:t>
            </a:r>
          </a:p>
          <a:p>
            <a:pPr marL="114300" indent="0">
              <a:buNone/>
            </a:pPr>
            <a:r>
              <a:rPr lang="uk-UA" dirty="0"/>
              <a:t>3) ..</a:t>
            </a:r>
          </a:p>
          <a:p>
            <a:endParaRPr lang="uk-UA" dirty="0"/>
          </a:p>
        </p:txBody>
      </p:sp>
      <p:sp>
        <p:nvSpPr>
          <p:cNvPr id="8" name="Прямокутник 7"/>
          <p:cNvSpPr/>
          <p:nvPr/>
        </p:nvSpPr>
        <p:spPr>
          <a:xfrm>
            <a:off x="484379" y="1556792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ДОВОДИ НА КОРИСТЬ ОБМЕЖЕННЯ І НАДАННЯ ДОСТУПУ</a:t>
            </a:r>
            <a:endParaRPr lang="uk-UA" b="1" dirty="0"/>
          </a:p>
        </p:txBody>
      </p:sp>
      <p:sp>
        <p:nvSpPr>
          <p:cNvPr id="9" name="Прямокутник 8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№7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281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492896"/>
            <a:ext cx="7620000" cy="1440160"/>
          </a:xfrm>
        </p:spPr>
        <p:txBody>
          <a:bodyPr>
            <a:noAutofit/>
          </a:bodyPr>
          <a:lstStyle/>
          <a:p>
            <a:r>
              <a:rPr lang="uk-UA" sz="1800" b="1" dirty="0"/>
              <a:t>Зважте істотну шкоду, що може бути завдана захищеним правомірним інтересам, із суспільним інтересом в отриманні інформації і обґрунтуйте, які інтереси переважають за конкретних обставин </a:t>
            </a:r>
            <a:r>
              <a:rPr lang="uk-UA" sz="1800" b="1" dirty="0" smtClean="0"/>
              <a:t>справи.</a:t>
            </a:r>
            <a:endParaRPr lang="uk-UA" sz="18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45577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ЧИ ПЕРЕВАЖАЄ ШКОДА ВІД НАДАННЯ ІНФОРМАЦІЇ СУСПІЛЬНИЙ ІНТЕРЕС В ЇЇ ОТРИМАННІ?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№8</a:t>
            </a:r>
            <a:endParaRPr lang="uk-UA" dirty="0"/>
          </a:p>
        </p:txBody>
      </p:sp>
      <p:sp>
        <p:nvSpPr>
          <p:cNvPr id="6" name="Прямокутник 5"/>
          <p:cNvSpPr/>
          <p:nvPr/>
        </p:nvSpPr>
        <p:spPr>
          <a:xfrm>
            <a:off x="2123728" y="3789040"/>
            <a:ext cx="5904656" cy="12961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/>
              <a:t>При цьому слід враховувати </a:t>
            </a:r>
            <a:r>
              <a:rPr lang="uk-UA" b="1" dirty="0" smtClean="0"/>
              <a:t>правила </a:t>
            </a:r>
            <a:r>
              <a:rPr lang="uk-UA" b="1" dirty="0"/>
              <a:t>«зважування» істотної шкоди правомірному інтересу із суспільним інтересом в </a:t>
            </a:r>
            <a:r>
              <a:rPr lang="uk-UA" b="1" dirty="0" smtClean="0"/>
              <a:t>доступі.</a:t>
            </a:r>
            <a:endParaRPr lang="uk-UA" b="1" dirty="0"/>
          </a:p>
        </p:txBody>
      </p:sp>
      <p:sp>
        <p:nvSpPr>
          <p:cNvPr id="7" name="Прямокутник 6"/>
          <p:cNvSpPr/>
          <p:nvPr/>
        </p:nvSpPr>
        <p:spPr>
          <a:xfrm>
            <a:off x="611560" y="5301208"/>
            <a:ext cx="7416824" cy="93610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b="1" dirty="0"/>
              <a:t>У разі рівної ваги доводів на користь обмеження доступу і доводів на користь розкриття інформації, перевага надається розкриттю з огляду на презумпцію відкритості публічної інформації.</a:t>
            </a:r>
          </a:p>
        </p:txBody>
      </p:sp>
    </p:spTree>
    <p:extLst>
      <p:ext uri="{BB962C8B-B14F-4D97-AF65-F5344CB8AC3E}">
        <p14:creationId xmlns:p14="http://schemas.microsoft.com/office/powerpoint/2010/main" val="341175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564904"/>
            <a:ext cx="7620000" cy="39604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uk-UA" sz="1800" b="1" dirty="0" smtClean="0"/>
              <a:t>Правила </a:t>
            </a:r>
            <a:r>
              <a:rPr lang="uk-UA" sz="1800" b="1" dirty="0"/>
              <a:t>«зважування» істотної шкоди правомірному інтересу із суспільним інтересом в доступі</a:t>
            </a:r>
            <a:r>
              <a:rPr lang="uk-UA" sz="1800" b="1" dirty="0" smtClean="0"/>
              <a:t>:</a:t>
            </a:r>
          </a:p>
          <a:p>
            <a:pPr marL="114300" indent="0">
              <a:buNone/>
            </a:pPr>
            <a:endParaRPr lang="uk-UA" sz="1800" b="1" dirty="0" smtClean="0"/>
          </a:p>
          <a:p>
            <a:pPr lvl="0"/>
            <a:r>
              <a:rPr lang="uk-UA" sz="1800" i="1" dirty="0"/>
              <a:t>Чим менша ймовірність завдання шкоди, тим більша перевага надається розкриттю інформації</a:t>
            </a:r>
            <a:r>
              <a:rPr lang="uk-UA" sz="1800" i="1" dirty="0" smtClean="0"/>
              <a:t>.</a:t>
            </a:r>
          </a:p>
          <a:p>
            <a:pPr marL="114300" lvl="0" indent="0">
              <a:buNone/>
            </a:pPr>
            <a:endParaRPr lang="uk-UA" sz="1800" dirty="0"/>
          </a:p>
          <a:p>
            <a:pPr lvl="0"/>
            <a:r>
              <a:rPr lang="uk-UA" sz="1800" i="1" dirty="0"/>
              <a:t>Чим серйозніші інтереси, істотна шкода яким може бути завдана, тим більша перевага надається відмові в доступі до інформації (найсерйознішими є, наприклад, інтереси захисту життя і здоров’я людини, захист інтересів дитини, прав недієздатних осіб, шукачів притулку або інших осіб, які потребують особливого захисту, чи нерозголошення вразливої інформації про фізичну особу).</a:t>
            </a:r>
            <a:endParaRPr lang="uk-UA" sz="1800" dirty="0"/>
          </a:p>
          <a:p>
            <a:pPr marL="114300" indent="0">
              <a:buNone/>
            </a:pPr>
            <a:endParaRPr lang="uk-UA" sz="1800" b="1" dirty="0"/>
          </a:p>
          <a:p>
            <a:pPr marL="114300" indent="0">
              <a:buNone/>
            </a:pPr>
            <a:endParaRPr lang="uk-UA" sz="18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45577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ЧИ ПЕРЕВАЖАЄ ШКОДА ВІД НАДАННЯ ІНФОРМАЦІЇ СУСПІЛЬНИЙ ІНТЕРЕС В ЇЇ ОТРИМАННІ?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№8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8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564904"/>
            <a:ext cx="7620000" cy="39604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uk-UA" sz="1700" b="1" dirty="0" smtClean="0"/>
              <a:t>Правила </a:t>
            </a:r>
            <a:r>
              <a:rPr lang="uk-UA" sz="1700" b="1" dirty="0"/>
              <a:t>«зважування» істотної шкоди правомірному інтересу із суспільним інтересом в доступі</a:t>
            </a:r>
            <a:r>
              <a:rPr lang="uk-UA" sz="1700" b="1" dirty="0" smtClean="0"/>
              <a:t>:</a:t>
            </a:r>
          </a:p>
          <a:p>
            <a:pPr lvl="0"/>
            <a:r>
              <a:rPr lang="uk-UA" sz="1700" i="1" dirty="0"/>
              <a:t>Подання запиту журналістом, представником громадської організації, громадським активістом є додатковим аргументом на користь переваги суспільного інтересу в розкритті</a:t>
            </a:r>
            <a:r>
              <a:rPr lang="uk-UA" sz="1700" i="1" dirty="0" smtClean="0"/>
              <a:t>.</a:t>
            </a:r>
          </a:p>
          <a:p>
            <a:pPr marL="114300" lvl="0" indent="0">
              <a:buNone/>
            </a:pPr>
            <a:endParaRPr lang="uk-UA" sz="1700" dirty="0"/>
          </a:p>
          <a:p>
            <a:pPr lvl="0"/>
            <a:r>
              <a:rPr lang="uk-UA" sz="1700" i="1" dirty="0"/>
              <a:t>Якщо частина інформації/документів з питань, яких стосується запит, вже публічно доступні, це є доводом на користь переваги суспільного інтересу в розкритті</a:t>
            </a:r>
            <a:r>
              <a:rPr lang="uk-UA" sz="1700" i="1" dirty="0" smtClean="0"/>
              <a:t>.</a:t>
            </a:r>
          </a:p>
          <a:p>
            <a:pPr marL="114300" lvl="0" indent="0">
              <a:buNone/>
            </a:pPr>
            <a:endParaRPr lang="uk-UA" sz="1700" dirty="0"/>
          </a:p>
          <a:p>
            <a:pPr lvl="0"/>
            <a:r>
              <a:rPr lang="uk-UA" sz="1700" i="1" dirty="0"/>
              <a:t>Якщо запит стосується питання, яке є об’єктом гострої суспільної дискусії у момент запиту (стосується актуальної дискусії, яка ведеться, наприклад, в засобах масової інформації, парламенті чи місцевій раді), то це є доводом на користь переваги суспільного інтересу в розкритті</a:t>
            </a:r>
            <a:r>
              <a:rPr lang="uk-UA" sz="1700" i="1" dirty="0" smtClean="0"/>
              <a:t>.</a:t>
            </a:r>
            <a:endParaRPr lang="uk-UA" sz="17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45577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ЧИ ПЕРЕВАЖАЄ ШКОДА ВІД НАДАННЯ ІНФОРМАЦІЇ СУСПІЛЬНИЙ ІНТЕРЕС В ЇЇ ОТРИМАННІ?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№8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86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>
            <a:spLocks noChangeArrowheads="1"/>
          </p:cNvSpPr>
          <p:nvPr/>
        </p:nvSpPr>
        <p:spPr bwMode="auto">
          <a:xfrm>
            <a:off x="3203897" y="2276872"/>
            <a:ext cx="1008063" cy="936625"/>
          </a:xfrm>
          <a:prstGeom prst="downArrowCallout">
            <a:avLst>
              <a:gd name="adj1" fmla="val 48761"/>
              <a:gd name="adj2" fmla="val 43943"/>
              <a:gd name="adj3" fmla="val 24926"/>
              <a:gd name="adj4" fmla="val 63810"/>
            </a:avLst>
          </a:prstGeom>
          <a:solidFill>
            <a:schemeClr val="accent3"/>
          </a:solidFill>
          <a:ln w="9360" cap="sq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altLang="uk-UA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012160" y="5517232"/>
            <a:ext cx="2303462" cy="900113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uk-UA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cs typeface="Arial Unicode MS" charset="0"/>
              </a:rPr>
              <a:t>Доступ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uk-UA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cs typeface="Arial Unicode MS" charset="0"/>
              </a:rPr>
              <a:t>обмежується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60364" y="764703"/>
            <a:ext cx="5291708" cy="1368673"/>
          </a:xfrm>
          <a:prstGeom prst="roundRect">
            <a:avLst>
              <a:gd name="adj" fmla="val 6829"/>
            </a:avLst>
          </a:prstGeom>
          <a:solidFill>
            <a:schemeClr val="tx2">
              <a:lumMod val="75000"/>
            </a:schemeClr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lIns="90000" tIns="45000" rIns="90000" bIns="45000" anchor="ctr"/>
          <a:lstStyle>
            <a:lvl1pPr marL="209550" indent="-209550" eaLnBrk="0" hangingPunct="0">
              <a:lnSpc>
                <a:spcPct val="93000"/>
              </a:lnSpc>
              <a:spcAft>
                <a:spcPts val="1063"/>
              </a:spcAft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eaLnBrk="0" hangingPunct="0">
              <a:lnSpc>
                <a:spcPct val="93000"/>
              </a:lnSpc>
              <a:spcAft>
                <a:spcPts val="225"/>
              </a:spcAft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Font typeface="StarSymbol" charset="0"/>
              <a:buChar char="➔"/>
            </a:pPr>
            <a:r>
              <a:rPr lang="uk-UA" altLang="uk-UA" sz="11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в інтересах національної безпеки, територіальної цілісності або громадського порядку з метою запобігання заворушенням чи злочинам,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Font typeface="StarSymbol" charset="0"/>
              <a:buChar char="➔"/>
            </a:pPr>
            <a:r>
              <a:rPr lang="uk-UA" altLang="uk-UA" sz="11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для охорони здоров'я населення,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Font typeface="StarSymbol" charset="0"/>
              <a:buChar char="➔"/>
            </a:pPr>
            <a:r>
              <a:rPr lang="uk-UA" altLang="uk-UA" sz="11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для захисту репутації або прав інших людей,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Font typeface="StarSymbol" charset="0"/>
              <a:buChar char="➔"/>
            </a:pPr>
            <a:r>
              <a:rPr lang="uk-UA" altLang="uk-UA" sz="11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для запобігання розголошенню інформації, одержаної конфіденційно,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Font typeface="StarSymbol" charset="0"/>
              <a:buChar char="➔"/>
            </a:pPr>
            <a:r>
              <a:rPr lang="uk-UA" altLang="uk-UA" sz="11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для підтримання авторитету і неупередженості правосуддя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011937" y="1620657"/>
            <a:ext cx="2303686" cy="1391054"/>
          </a:xfrm>
          <a:prstGeom prst="roundRect">
            <a:avLst>
              <a:gd name="adj" fmla="val 3616"/>
            </a:avLst>
          </a:prstGeom>
          <a:solidFill>
            <a:schemeClr val="bg2">
              <a:lumMod val="75000"/>
            </a:schemeClr>
          </a:solidFill>
          <a:ln w="9360" cap="sq">
            <a:solidFill>
              <a:srgbClr val="333333"/>
            </a:solidFill>
            <a:miter lim="800000"/>
            <a:headEnd/>
            <a:tailEnd/>
          </a:ln>
        </p:spPr>
        <p:txBody>
          <a:bodyPr lIns="90000" tIns="45000" rIns="90000" bIns="45000" anchor="ctr"/>
          <a:lstStyle>
            <a:lvl1pPr eaLnBrk="0" hangingPunct="0">
              <a:lnSpc>
                <a:spcPct val="93000"/>
              </a:lnSpc>
              <a:spcAft>
                <a:spcPts val="106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eaLnBrk="0" hangingPunct="0">
              <a:lnSpc>
                <a:spcPct val="93000"/>
              </a:lnSpc>
              <a:spcAft>
                <a:spcPts val="2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uk-UA" altLang="uk-UA" sz="1200" dirty="0">
                <a:latin typeface="Verdana" panose="020B0604030504040204" pitchFamily="34" charset="0"/>
                <a:cs typeface="Arial Unicode MS" panose="020B0604020202020204" pitchFamily="34" charset="-128"/>
              </a:rPr>
              <a:t>Інформація з </a:t>
            </a:r>
            <a:r>
              <a:rPr lang="uk-UA" altLang="uk-UA" sz="12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обмеженим </a:t>
            </a:r>
            <a:r>
              <a:rPr lang="uk-UA" altLang="uk-UA" sz="1200" dirty="0">
                <a:latin typeface="Verdana" panose="020B0604030504040204" pitchFamily="34" charset="0"/>
                <a:cs typeface="Arial Unicode MS" panose="020B0604020202020204" pitchFamily="34" charset="-128"/>
              </a:rPr>
              <a:t>доступом має надаватися розпорядником інформації, якщо він </a:t>
            </a:r>
            <a:r>
              <a:rPr lang="uk-UA" altLang="uk-UA" sz="1200" dirty="0" err="1">
                <a:latin typeface="Verdana" panose="020B0604030504040204" pitchFamily="34" charset="0"/>
                <a:cs typeface="Arial Unicode MS" panose="020B0604020202020204" pitchFamily="34" charset="-128"/>
              </a:rPr>
              <a:t>правомірно</a:t>
            </a:r>
            <a:r>
              <a:rPr lang="uk-UA" altLang="uk-UA" sz="1200" dirty="0">
                <a:latin typeface="Verdana" panose="020B0604030504040204" pitchFamily="34" charset="0"/>
                <a:cs typeface="Arial Unicode MS" panose="020B0604020202020204" pitchFamily="34" charset="-128"/>
              </a:rPr>
              <a:t> </a:t>
            </a:r>
            <a:r>
              <a:rPr lang="uk-UA" altLang="uk-UA" sz="1200" b="1" dirty="0">
                <a:latin typeface="Verdana" panose="020B0604030504040204" pitchFamily="34" charset="0"/>
                <a:cs typeface="Arial Unicode MS" panose="020B0604020202020204" pitchFamily="34" charset="-128"/>
              </a:rPr>
              <a:t>оприлюднив її раніше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51520" y="4481041"/>
            <a:ext cx="2562225" cy="892175"/>
          </a:xfrm>
          <a:prstGeom prst="roundRect">
            <a:avLst>
              <a:gd name="adj" fmla="val 10204"/>
            </a:avLst>
          </a:prstGeom>
          <a:solidFill>
            <a:srgbClr val="00AE00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2" charset="0"/>
                <a:cs typeface="Arial Unicode MS" charset="0"/>
              </a:rPr>
              <a:t>Інформація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2" charset="0"/>
                <a:cs typeface="Arial Unicode MS" charset="0"/>
              </a:rPr>
              <a:t>надається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67977" y="5805264"/>
            <a:ext cx="5240127" cy="849907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 w="9360" cap="sq">
            <a:solidFill>
              <a:srgbClr val="006600"/>
            </a:solidFill>
            <a:miter lim="800000"/>
            <a:headEnd/>
            <a:tailEnd/>
          </a:ln>
        </p:spPr>
        <p:txBody>
          <a:bodyPr lIns="90000" tIns="45000" rIns="90000" bIns="45000" anchor="ctr"/>
          <a:lstStyle>
            <a:lvl1pPr eaLnBrk="0" hangingPunct="0">
              <a:lnSpc>
                <a:spcPct val="93000"/>
              </a:lnSpc>
              <a:spcAft>
                <a:spcPts val="106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eaLnBrk="0" hangingPunct="0">
              <a:lnSpc>
                <a:spcPct val="93000"/>
              </a:lnSpc>
              <a:spcAft>
                <a:spcPts val="2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uk-UA" altLang="uk-UA" sz="1200" dirty="0">
                <a:solidFill>
                  <a:schemeClr val="bg1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Інформація з обмеженим доступом має надаватися розпорядником інформації, якщо немає законних підстав для обмеження в доступі до такої інформації, </a:t>
            </a:r>
            <a:r>
              <a:rPr lang="uk-UA" altLang="uk-UA" sz="1200" b="1" dirty="0">
                <a:solidFill>
                  <a:schemeClr val="bg1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які існували раніше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36665" y="2333823"/>
            <a:ext cx="903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 hangingPunct="0">
              <a:lnSpc>
                <a:spcPct val="93000"/>
              </a:lnSpc>
              <a:spcAft>
                <a:spcPts val="106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eaLnBrk="0" hangingPunct="0">
              <a:lnSpc>
                <a:spcPct val="93000"/>
              </a:lnSpc>
              <a:spcAft>
                <a:spcPts val="2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uk-UA" altLang="uk-UA" sz="2600" b="1" dirty="0">
                <a:solidFill>
                  <a:schemeClr val="bg1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ТАК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60363" y="2276872"/>
            <a:ext cx="2735262" cy="863600"/>
          </a:xfrm>
          <a:prstGeom prst="rightArrowCallout">
            <a:avLst>
              <a:gd name="adj1" fmla="val 48278"/>
              <a:gd name="adj2" fmla="val 38801"/>
              <a:gd name="adj3" fmla="val 44826"/>
              <a:gd name="adj4" fmla="val 81500"/>
            </a:avLst>
          </a:prstGeom>
          <a:solidFill>
            <a:schemeClr val="accent1">
              <a:lumMod val="60000"/>
              <a:lumOff val="40000"/>
            </a:schemeClr>
          </a:solidFill>
          <a:ln w="9360" cap="sq">
            <a:solidFill>
              <a:srgbClr val="3465AF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 hangingPunct="0">
              <a:lnSpc>
                <a:spcPct val="93000"/>
              </a:lnSpc>
              <a:spcAft>
                <a:spcPts val="106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eaLnBrk="0" hangingPunct="0">
              <a:lnSpc>
                <a:spcPct val="93000"/>
              </a:lnSpc>
              <a:spcAft>
                <a:spcPts val="2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uk-UA" altLang="uk-UA" sz="1300" dirty="0">
                <a:latin typeface="Verdana" panose="020B0604030504040204" pitchFamily="34" charset="0"/>
                <a:cs typeface="Arial Unicode MS" panose="020B0604020202020204" pitchFamily="34" charset="-128"/>
              </a:rPr>
              <a:t>Обмеження здійснюється лише на підставі закону*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547664" y="3356992"/>
            <a:ext cx="2987675" cy="936625"/>
          </a:xfrm>
          <a:prstGeom prst="rightArrowCallout">
            <a:avLst>
              <a:gd name="adj1" fmla="val 40333"/>
              <a:gd name="adj2" fmla="val 38431"/>
              <a:gd name="adj3" fmla="val 42132"/>
              <a:gd name="adj4" fmla="val 83333"/>
            </a:avLst>
          </a:prstGeom>
          <a:solidFill>
            <a:schemeClr val="accent1">
              <a:lumMod val="60000"/>
              <a:lumOff val="40000"/>
            </a:schemeClr>
          </a:solidFill>
          <a:ln w="9360" cap="sq">
            <a:solidFill>
              <a:srgbClr val="3465AF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 hangingPunct="0">
              <a:lnSpc>
                <a:spcPct val="93000"/>
              </a:lnSpc>
              <a:spcAft>
                <a:spcPts val="106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eaLnBrk="0" hangingPunct="0">
              <a:lnSpc>
                <a:spcPct val="93000"/>
              </a:lnSpc>
              <a:spcAft>
                <a:spcPts val="2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uk-UA" altLang="uk-UA" sz="1300" dirty="0">
                <a:latin typeface="Verdana" panose="020B0604030504040204" pitchFamily="34" charset="0"/>
                <a:cs typeface="Arial Unicode MS" panose="020B0604020202020204" pitchFamily="34" charset="-128"/>
              </a:rPr>
              <a:t>Розголошення інформації може завдати істотної шкоди цим інтересам?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3995936" y="4365104"/>
            <a:ext cx="3132137" cy="936625"/>
          </a:xfrm>
          <a:prstGeom prst="rightArrowCallout">
            <a:avLst>
              <a:gd name="adj1" fmla="val 41333"/>
              <a:gd name="adj2" fmla="val 43389"/>
              <a:gd name="adj3" fmla="val 34370"/>
              <a:gd name="adj4" fmla="val 86292"/>
            </a:avLst>
          </a:prstGeom>
          <a:solidFill>
            <a:schemeClr val="accent1">
              <a:lumMod val="60000"/>
              <a:lumOff val="40000"/>
            </a:schemeClr>
          </a:solidFill>
          <a:ln w="9360" cap="sq">
            <a:solidFill>
              <a:srgbClr val="3465AF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 hangingPunct="0">
              <a:lnSpc>
                <a:spcPct val="93000"/>
              </a:lnSpc>
              <a:spcAft>
                <a:spcPts val="106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eaLnBrk="0" hangingPunct="0">
              <a:lnSpc>
                <a:spcPct val="93000"/>
              </a:lnSpc>
              <a:spcAft>
                <a:spcPts val="2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uk-UA" altLang="uk-UA" sz="1300" dirty="0">
                <a:latin typeface="Verdana" panose="020B0604030504040204" pitchFamily="34" charset="0"/>
                <a:cs typeface="Arial Unicode MS" panose="020B0604020202020204" pitchFamily="34" charset="-128"/>
              </a:rPr>
              <a:t>Шкода від оприлюднення такої інформації переважає суспільний інтерес в її отриманні?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644057" y="3356471"/>
            <a:ext cx="1008063" cy="936625"/>
          </a:xfrm>
          <a:prstGeom prst="downArrowCallout">
            <a:avLst>
              <a:gd name="adj1" fmla="val 48761"/>
              <a:gd name="adj2" fmla="val 43943"/>
              <a:gd name="adj3" fmla="val 24926"/>
              <a:gd name="adj4" fmla="val 63810"/>
            </a:avLst>
          </a:prstGeom>
          <a:solidFill>
            <a:schemeClr val="accent3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uk-UA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cs typeface="Arial Unicode MS" charset="0"/>
              </a:rPr>
              <a:t>ТАК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041400" y="2492598"/>
            <a:ext cx="903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uk-UA" altLang="uk-UA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395536" y="3356992"/>
            <a:ext cx="792163" cy="936625"/>
          </a:xfrm>
          <a:prstGeom prst="downArrowCallout">
            <a:avLst>
              <a:gd name="adj1" fmla="val 45306"/>
              <a:gd name="adj2" fmla="val 40829"/>
              <a:gd name="adj3" fmla="val 29472"/>
              <a:gd name="adj4" fmla="val 63810"/>
            </a:avLst>
          </a:prstGeom>
          <a:solidFill>
            <a:srgbClr val="00CC00"/>
          </a:solidFill>
          <a:ln w="9360" cap="sq">
            <a:solidFill>
              <a:srgbClr val="3465AF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lnSpc>
                <a:spcPct val="93000"/>
              </a:lnSpc>
              <a:spcAft>
                <a:spcPts val="106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eaLnBrk="0" hangingPunct="0">
              <a:lnSpc>
                <a:spcPct val="93000"/>
              </a:lnSpc>
              <a:spcAft>
                <a:spcPts val="2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uk-UA" altLang="uk-UA" sz="2600" b="1" dirty="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НІ</a:t>
            </a: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2915816" y="4580483"/>
            <a:ext cx="936625" cy="720725"/>
          </a:xfrm>
          <a:prstGeom prst="leftArrowCallout">
            <a:avLst>
              <a:gd name="adj1" fmla="val 25639"/>
              <a:gd name="adj2" fmla="val 36458"/>
              <a:gd name="adj3" fmla="val 27429"/>
              <a:gd name="adj4" fmla="val 66667"/>
            </a:avLst>
          </a:prstGeom>
          <a:solidFill>
            <a:srgbClr val="00CC00"/>
          </a:solidFill>
          <a:ln w="9360" cap="sq">
            <a:solidFill>
              <a:srgbClr val="3465AF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lnSpc>
                <a:spcPct val="93000"/>
              </a:lnSpc>
              <a:spcAft>
                <a:spcPts val="106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eaLnBrk="0" hangingPunct="0">
              <a:lnSpc>
                <a:spcPct val="93000"/>
              </a:lnSpc>
              <a:spcAft>
                <a:spcPts val="2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uk-UA" altLang="uk-UA" sz="2200" b="1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НІ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7236346" y="4509120"/>
            <a:ext cx="1008062" cy="936625"/>
          </a:xfrm>
          <a:prstGeom prst="downArrowCallout">
            <a:avLst>
              <a:gd name="adj1" fmla="val 48761"/>
              <a:gd name="adj2" fmla="val 43943"/>
              <a:gd name="adj3" fmla="val 24926"/>
              <a:gd name="adj4" fmla="val 63810"/>
            </a:avLst>
          </a:prstGeom>
          <a:solidFill>
            <a:schemeClr val="accent3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uk-UA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cs typeface="Arial Unicode MS" charset="0"/>
              </a:rPr>
              <a:t>ТАК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308304" y="692696"/>
            <a:ext cx="952500" cy="431800"/>
          </a:xfrm>
          <a:prstGeom prst="rect">
            <a:avLst/>
          </a:prstGeom>
          <a:solidFill>
            <a:schemeClr val="bg2">
              <a:lumMod val="75000"/>
            </a:schemeClr>
          </a:solidFill>
          <a:ln w="9360" cap="sq">
            <a:solidFill>
              <a:srgbClr val="FFFFCC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lnSpc>
                <a:spcPct val="93000"/>
              </a:lnSpc>
              <a:spcAft>
                <a:spcPts val="106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eaLnBrk="0" hangingPunct="0">
              <a:lnSpc>
                <a:spcPct val="93000"/>
              </a:lnSpc>
              <a:spcAft>
                <a:spcPts val="2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uk-UA" altLang="uk-UA" sz="1200" b="1" dirty="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ч. 2, ст. 6</a:t>
            </a:r>
          </a:p>
        </p:txBody>
      </p:sp>
      <p:sp>
        <p:nvSpPr>
          <p:cNvPr id="40" name="Text Box 1"/>
          <p:cNvSpPr txBox="1">
            <a:spLocks noChangeArrowheads="1"/>
          </p:cNvSpPr>
          <p:nvPr/>
        </p:nvSpPr>
        <p:spPr bwMode="auto">
          <a:xfrm>
            <a:off x="4319588" y="182708"/>
            <a:ext cx="3996827" cy="70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lnSpc>
                <a:spcPct val="93000"/>
              </a:lnSpc>
              <a:spcAft>
                <a:spcPts val="106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defRPr>
            </a:lvl1pPr>
            <a:lvl2pPr eaLnBrk="0" hangingPunct="0">
              <a:lnSpc>
                <a:spcPct val="93000"/>
              </a:lnSpc>
              <a:spcAft>
                <a:spcPts val="85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100">
                <a:solidFill>
                  <a:srgbClr val="000000"/>
                </a:solidFill>
                <a:latin typeface="Arial" charset="0"/>
                <a:cs typeface="Times New Roman" pitchFamily="16" charset="0"/>
              </a:defRPr>
            </a:lvl2pPr>
            <a:lvl3pPr eaLnBrk="0" hangingPunct="0">
              <a:lnSpc>
                <a:spcPct val="93000"/>
              </a:lnSpc>
              <a:spcAft>
                <a:spcPts val="63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charset="0"/>
                <a:cs typeface="Times New Roman" pitchFamily="16" charset="0"/>
              </a:defRPr>
            </a:lvl3pPr>
            <a:lvl4pPr eaLnBrk="0" hangingPunct="0">
              <a:lnSpc>
                <a:spcPct val="93000"/>
              </a:lnSpc>
              <a:spcAft>
                <a:spcPts val="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charset="0"/>
                <a:cs typeface="Times New Roman" pitchFamily="16" charset="0"/>
              </a:defRPr>
            </a:lvl4pPr>
            <a:lvl5pPr eaLnBrk="0" hangingPunct="0">
              <a:lnSpc>
                <a:spcPct val="93000"/>
              </a:lnSpc>
              <a:spcAft>
                <a:spcPts val="2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charset="0"/>
                <a:cs typeface="Times New Roman" pitchFamily="16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charset="0"/>
                <a:cs typeface="Times New Roman" pitchFamily="16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charset="0"/>
                <a:cs typeface="Times New Roman" pitchFamily="16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charset="0"/>
                <a:cs typeface="Times New Roman" pitchFamily="16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1500">
                <a:solidFill>
                  <a:srgbClr val="000000"/>
                </a:solidFill>
                <a:latin typeface="Arial" charset="0"/>
                <a:cs typeface="Times New Roman" pitchFamily="16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uk-UA" altLang="uk-UA" sz="2400" b="1" dirty="0" smtClean="0">
                <a:solidFill>
                  <a:srgbClr val="92D050"/>
                </a:solidFill>
                <a:latin typeface="BookmanCTT" charset="0"/>
                <a:cs typeface="Arial Unicode MS" charset="0"/>
              </a:rPr>
              <a:t>«ТРИСКЛАДОВИЙ ТЕСТ»</a:t>
            </a:r>
            <a:endParaRPr lang="uk-UA" altLang="uk-UA" sz="2400" b="1" dirty="0">
              <a:solidFill>
                <a:srgbClr val="92D050"/>
              </a:solidFill>
              <a:latin typeface="BookmanCTT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2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564904"/>
            <a:ext cx="7620000" cy="39604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uk-UA" sz="1700" b="1" dirty="0" smtClean="0"/>
              <a:t>Правила </a:t>
            </a:r>
            <a:r>
              <a:rPr lang="uk-UA" sz="1700" b="1" dirty="0"/>
              <a:t>«зважування» істотної шкоди правомірному інтересу із суспільним інтересом в доступі</a:t>
            </a:r>
            <a:r>
              <a:rPr lang="uk-UA" sz="1700" b="1" dirty="0" smtClean="0"/>
              <a:t>:</a:t>
            </a:r>
          </a:p>
          <a:p>
            <a:pPr marL="114300" indent="0">
              <a:buNone/>
            </a:pPr>
            <a:endParaRPr lang="uk-UA" sz="1700" b="1" dirty="0" smtClean="0"/>
          </a:p>
          <a:p>
            <a:pPr lvl="0"/>
            <a:r>
              <a:rPr lang="uk-UA" sz="1800" i="1" dirty="0"/>
              <a:t>Чим більше часу пройшло з моменту створення документа, тим меншою – у більшості випадків – є потенційна шкода в розголошенні і, відповідно, тим більша перевага надається розкриттю інформації</a:t>
            </a:r>
            <a:r>
              <a:rPr lang="uk-UA" sz="1800" i="1" dirty="0" smtClean="0"/>
              <a:t>.</a:t>
            </a:r>
          </a:p>
          <a:p>
            <a:pPr marL="114300" lvl="0" indent="0">
              <a:buNone/>
            </a:pPr>
            <a:endParaRPr lang="uk-UA" sz="1800" dirty="0"/>
          </a:p>
          <a:p>
            <a:r>
              <a:rPr lang="uk-UA" sz="1800" i="1" dirty="0"/>
              <a:t>Чим більшої кількості осіб (фізичних чи юридичних) стосується запитувана інформація (наприклад, може бути корисною для них або запобігти завданню їм шкоди), тим більша перевага надається розкриттю інформації.</a:t>
            </a:r>
            <a:endParaRPr lang="uk-UA" sz="17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45577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ЧИ ПЕРЕВАЖАЄ ШКОДА ВІД НАДАННЯ ІНФОРМАЦІЇ СУСПІЛЬНИЙ ІНТЕРЕС В ЇЇ ОТРИМАННІ?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№8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87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564904"/>
            <a:ext cx="7620000" cy="3960440"/>
          </a:xfrm>
        </p:spPr>
        <p:txBody>
          <a:bodyPr>
            <a:noAutofit/>
          </a:bodyPr>
          <a:lstStyle/>
          <a:p>
            <a:pPr lvl="0"/>
            <a:r>
              <a:rPr lang="uk-UA" sz="1800" i="1" dirty="0"/>
              <a:t>Якщо інформація стосується публічного діяча, то це додатковий довід на користь розкриття інформації; така інформація може бути обмежена в доступі лише через серйозні обставини та високу ймовірність завдання істотної шкоди. </a:t>
            </a:r>
            <a:endParaRPr lang="uk-UA" sz="1800" i="1" dirty="0" smtClean="0"/>
          </a:p>
          <a:p>
            <a:pPr lvl="0"/>
            <a:endParaRPr lang="uk-UA" sz="1800" i="1" dirty="0"/>
          </a:p>
          <a:p>
            <a:pPr marL="114300" lvl="0" indent="0">
              <a:buNone/>
            </a:pPr>
            <a:r>
              <a:rPr lang="uk-UA" sz="1600" i="1" dirty="0" smtClean="0"/>
              <a:t>Публічними </a:t>
            </a:r>
            <a:r>
              <a:rPr lang="uk-UA" sz="1600" i="1" dirty="0"/>
              <a:t>діячами є особи, які обіймають посади публічної служби (посади в державних органах, </a:t>
            </a:r>
            <a:r>
              <a:rPr lang="uk-UA" sz="1600" i="1" dirty="0" err="1"/>
              <a:t>органах</a:t>
            </a:r>
            <a:r>
              <a:rPr lang="uk-UA" sz="1600" i="1" dirty="0"/>
              <a:t> місцевого самоврядування) або користуються державними ресурсами, а також усі ті, хто відіграє певну роль у суспільному житті (у галузі політики, економіки, мистецтва, соціальній сфері, спорті чи в будь-якій іншій галузі). Чим вищою є посада публічної служби, яку займає особа, тим меншою є можливість обмеження доступу до інформації про неї. Особливо вузькі можливості для обмеження доступу застосовуються до політиків (керівників політичних партій, членів парламенту, членів Кабінету Міністрів тощо).</a:t>
            </a:r>
            <a:endParaRPr lang="uk-UA" sz="16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45577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ЧИ ПЕРЕВАЖАЄ ШКОДА ВІД НАДАННЯ ІНФОРМАЦІЇ СУСПІЛЬНИЙ ІНТЕРЕС В ЇЇ ОТРИМАННІ?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№8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07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564904"/>
            <a:ext cx="7620000" cy="3960440"/>
          </a:xfrm>
        </p:spPr>
        <p:txBody>
          <a:bodyPr>
            <a:noAutofit/>
          </a:bodyPr>
          <a:lstStyle/>
          <a:p>
            <a:pPr lvl="0"/>
            <a:r>
              <a:rPr lang="uk-UA" sz="1800" i="1" dirty="0"/>
              <a:t>Лише дуже серйозні доводи на користь суспільного інтересу в розголошенні інформації можуть переважити можливу шкоду інтересам захисту права на невтручання в особисте життя та захисту персональних даних, коли йдеться про так звані вразливі персональні дані (</a:t>
            </a:r>
            <a:r>
              <a:rPr lang="uk-UA" sz="1800" i="1" dirty="0" err="1"/>
              <a:t>дані</a:t>
            </a:r>
            <a:r>
              <a:rPr lang="uk-UA" sz="1800" i="1" dirty="0"/>
              <a:t> про расове або етнічне походження, політичні, релігійні або світоглядні переконання, членство в політичних партіях та професійних спілках, засудження до кримінального покарання, а також дані, що стосуються здоров’я, статевого життя, біометричних або генетичних даних).</a:t>
            </a:r>
            <a:endParaRPr lang="uk-UA" sz="18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45577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ЧИ ПЕРЕВАЖАЄ ШКОДА ВІД НАДАННЯ ІНФОРМАЦІЇ СУСПІЛЬНИЙ ІНТЕРЕС В ЇЇ ОТРИМАННІ?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№8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49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564904"/>
            <a:ext cx="7620000" cy="3960440"/>
          </a:xfrm>
        </p:spPr>
        <p:txBody>
          <a:bodyPr>
            <a:noAutofit/>
          </a:bodyPr>
          <a:lstStyle/>
          <a:p>
            <a:pPr lvl="0"/>
            <a:r>
              <a:rPr lang="uk-UA" sz="1800" i="1" dirty="0"/>
              <a:t>Обмеження доступу повинно бути пропорційним (</a:t>
            </a:r>
            <a:r>
              <a:rPr lang="uk-UA" sz="1800" i="1" dirty="0" err="1"/>
              <a:t>ненадмірним</a:t>
            </a:r>
            <a:r>
              <a:rPr lang="uk-UA" sz="1800" i="1" dirty="0"/>
              <a:t>) стосовно правомірного інтересу, який захищається, – тобто обмеження не повинно йти далі, ніж це мінімально необхідно для захисту зазначеного інтересу. Відповідно,«трискладовий тест» застосовується до різних частин запитуваної інформації (документа) – якщо істотна шкода правомірному інтересу переважає суспільний інтерес стосовно лише частини документа (частини запитуваної інформації), то решта документа повинна бути надана на запит. Іншими словами – інформація може бути обмежена в доступі лише в тій частині, яка пройшла «трискладовий тест».</a:t>
            </a:r>
            <a:endParaRPr lang="uk-UA" sz="18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45577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ЧИ ПЕРЕВАЖАЄ ШКОДА ВІД НАДАННЯ ІНФОРМАЦІЇ СУСПІЛЬНИЙ ІНТЕРЕС В ЇЇ ОТРИМАННІ?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№8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64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sz="2800" b="1" dirty="0"/>
              <a:t>Висновок</a:t>
            </a:r>
            <a:endParaRPr lang="uk-UA" altLang="uk-UA" sz="2800" dirty="0">
              <a:latin typeface="Verdana" panose="020B0604030504040204" pitchFamily="34" charset="0"/>
              <a:cs typeface="Arial Unicode MS" panose="020B0604020202020204" pitchFamily="34" charset="-128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1340768"/>
            <a:ext cx="7620000" cy="338437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uk-UA" sz="1800" b="1" dirty="0">
                <a:solidFill>
                  <a:schemeClr val="bg1"/>
                </a:solidFill>
              </a:rPr>
              <a:t>Інформація не може бути обмежена в доступі та підлягає наданню, </a:t>
            </a:r>
            <a:r>
              <a:rPr lang="uk-UA" sz="1800" b="1" dirty="0" smtClean="0">
                <a:solidFill>
                  <a:schemeClr val="bg1"/>
                </a:solidFill>
              </a:rPr>
              <a:t>оскільки: </a:t>
            </a:r>
            <a:endParaRPr lang="uk-UA" sz="1800" b="1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uk-UA" sz="1800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r>
              <a:rPr lang="uk-UA" sz="1800" b="1" i="1" dirty="0">
                <a:solidFill>
                  <a:schemeClr val="bg1"/>
                </a:solidFill>
              </a:rPr>
              <a:t>А. Відсутній правомірний інтерес для обмеження доступу;</a:t>
            </a:r>
            <a:endParaRPr lang="uk-UA" sz="1800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r>
              <a:rPr lang="uk-UA" sz="1800" b="1" i="1" dirty="0">
                <a:solidFill>
                  <a:schemeClr val="bg1"/>
                </a:solidFill>
              </a:rPr>
              <a:t>або</a:t>
            </a:r>
            <a:endParaRPr lang="uk-UA" sz="1800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r>
              <a:rPr lang="uk-UA" sz="1800" b="1" i="1" dirty="0">
                <a:solidFill>
                  <a:schemeClr val="bg1"/>
                </a:solidFill>
              </a:rPr>
              <a:t>Б. Розголошенням інформації правомірному інтересу не буде завдана істотна шкода чи ймовірність такої шкоди є суто гіпотетичною; </a:t>
            </a:r>
            <a:endParaRPr lang="uk-UA" sz="1800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r>
              <a:rPr lang="uk-UA" sz="1800" b="1" i="1" dirty="0">
                <a:solidFill>
                  <a:schemeClr val="bg1"/>
                </a:solidFill>
              </a:rPr>
              <a:t>або</a:t>
            </a:r>
            <a:endParaRPr lang="uk-UA" sz="1800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r>
              <a:rPr lang="uk-UA" sz="1800" b="1" i="1" dirty="0">
                <a:solidFill>
                  <a:schemeClr val="bg1"/>
                </a:solidFill>
              </a:rPr>
              <a:t>В. Істотна шкода, яка буде (чи може бути) завдана правомірному інтересу, не переважає суспільний інтерес в доступі до інформації</a:t>
            </a:r>
            <a:r>
              <a:rPr lang="uk-UA" sz="1800" b="1" i="1" dirty="0" smtClean="0">
                <a:solidFill>
                  <a:schemeClr val="bg1"/>
                </a:solidFill>
              </a:rPr>
              <a:t>.</a:t>
            </a:r>
          </a:p>
          <a:p>
            <a:pPr marL="114300" indent="0">
              <a:buNone/>
            </a:pPr>
            <a:endParaRPr lang="uk-UA" sz="1800" b="1" i="1" dirty="0" smtClean="0"/>
          </a:p>
          <a:p>
            <a:pPr marL="114300" lvl="0" indent="0">
              <a:buNone/>
            </a:pPr>
            <a:endParaRPr lang="uk-UA" sz="1800" dirty="0"/>
          </a:p>
        </p:txBody>
      </p:sp>
      <p:sp>
        <p:nvSpPr>
          <p:cNvPr id="6" name="Прямокутник 5"/>
          <p:cNvSpPr/>
          <p:nvPr/>
        </p:nvSpPr>
        <p:spPr>
          <a:xfrm>
            <a:off x="539552" y="5157192"/>
            <a:ext cx="7488832" cy="144016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r>
              <a:rPr lang="uk-UA" b="1" dirty="0"/>
              <a:t>Інформація підлягає обмеженню в доступі, оскільки розголошення запитуваної інформації завдасть (чи може завдати) істотну шкоду захищеному інтересу (вкажіть якому саме) і ця шкода переважає суспільний інтерес в отриманні інформації.</a:t>
            </a:r>
            <a:endParaRPr lang="uk-UA" dirty="0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275856" y="4725144"/>
            <a:ext cx="936104" cy="43204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r>
              <a:rPr lang="uk-UA" b="1" dirty="0">
                <a:solidFill>
                  <a:schemeClr val="tx1"/>
                </a:solidFill>
              </a:rPr>
              <a:t>АБО</a:t>
            </a:r>
          </a:p>
        </p:txBody>
      </p:sp>
    </p:spTree>
    <p:extLst>
      <p:ext uri="{BB962C8B-B14F-4D97-AF65-F5344CB8AC3E}">
        <p14:creationId xmlns:p14="http://schemas.microsoft.com/office/powerpoint/2010/main" val="9733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36904" cy="1143000"/>
          </a:xfrm>
        </p:spPr>
        <p:txBody>
          <a:bodyPr/>
          <a:lstStyle/>
          <a:p>
            <a:r>
              <a:rPr lang="uk-UA" altLang="uk-UA" sz="36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І. Обмеження </a:t>
            </a:r>
            <a:r>
              <a:rPr lang="uk-UA" altLang="uk-UA" sz="3600" dirty="0">
                <a:latin typeface="Verdana" panose="020B0604030504040204" pitchFamily="34" charset="0"/>
                <a:cs typeface="Arial Unicode MS" panose="020B0604020202020204" pitchFamily="34" charset="-128"/>
              </a:rPr>
              <a:t>здійснюється лише на підставі </a:t>
            </a:r>
            <a:r>
              <a:rPr lang="uk-UA" altLang="uk-UA" sz="36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закону</a:t>
            </a:r>
            <a:endParaRPr lang="uk-UA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>
            <a:noAutofit/>
          </a:bodyPr>
          <a:lstStyle/>
          <a:p>
            <a:r>
              <a:rPr lang="uk-UA" sz="1800" dirty="0" smtClean="0"/>
              <a:t>Яка </a:t>
            </a:r>
            <a:r>
              <a:rPr lang="uk-UA" sz="1800" dirty="0"/>
              <a:t>саме інформація (документ) запитується</a:t>
            </a:r>
            <a:r>
              <a:rPr lang="uk-UA" sz="1800" dirty="0" smtClean="0"/>
              <a:t>?</a:t>
            </a:r>
          </a:p>
          <a:p>
            <a:pPr marL="114300" indent="0">
              <a:buNone/>
            </a:pPr>
            <a:endParaRPr lang="uk-UA" sz="1800" dirty="0" smtClean="0"/>
          </a:p>
          <a:p>
            <a:r>
              <a:rPr lang="uk-UA" sz="1800" dirty="0"/>
              <a:t>До якого виду інформації з обмеженим доступом відноситься запитувана інформація</a:t>
            </a:r>
            <a:r>
              <a:rPr lang="uk-UA" sz="1800" i="1" dirty="0"/>
              <a:t> (конфіденційна, службова, таємна</a:t>
            </a:r>
            <a:r>
              <a:rPr lang="uk-UA" sz="1800" i="1" dirty="0" smtClean="0"/>
              <a:t>)?</a:t>
            </a:r>
          </a:p>
          <a:p>
            <a:pPr marL="114300" indent="0">
              <a:buNone/>
            </a:pPr>
            <a:endParaRPr lang="uk-UA" sz="1800" i="1" dirty="0" smtClean="0"/>
          </a:p>
          <a:p>
            <a:r>
              <a:rPr lang="uk-UA" sz="1800" dirty="0"/>
              <a:t>Яка підстава віднесення до інформації з обмеженим доступом? </a:t>
            </a:r>
            <a:endParaRPr lang="uk-UA" sz="1800" dirty="0" smtClean="0"/>
          </a:p>
          <a:p>
            <a:pPr marL="114300" indent="0">
              <a:buNone/>
            </a:pPr>
            <a:endParaRPr lang="uk-UA" sz="1800" i="1" dirty="0"/>
          </a:p>
          <a:p>
            <a:pPr marL="114300" indent="0">
              <a:buNone/>
            </a:pPr>
            <a:r>
              <a:rPr lang="uk-UA" sz="1800" i="1" dirty="0" smtClean="0"/>
              <a:t>Наведіть </a:t>
            </a:r>
            <a:r>
              <a:rPr lang="uk-UA" sz="1800" i="1" dirty="0"/>
              <a:t>посилання на конкретне положення нормативно-правового акта (наприклад, перелік категорій інформації, що може бути віднесена до службової; </a:t>
            </a:r>
            <a:r>
              <a:rPr lang="uk-UA" sz="1800" i="1" dirty="0" smtClean="0"/>
              <a:t>Звіт </a:t>
            </a:r>
            <a:r>
              <a:rPr lang="uk-UA" sz="1800" i="1" dirty="0"/>
              <a:t>відомостей, що становлять державну таємницю), індивідуальний акт (наприклад, рішення про засекречування або віднесення до службової інформації) та/або на фактичну обставину (наприклад, віднесення інформації до конфіденційної фізичною або юридичною особою, проставлення грифа «ДСК» іншим розпорядником</a:t>
            </a:r>
            <a:r>
              <a:rPr lang="uk-UA" sz="1800" i="1" dirty="0" smtClean="0"/>
              <a:t>).</a:t>
            </a:r>
            <a:endParaRPr lang="uk-UA" sz="1800" b="1" dirty="0" smtClean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408762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ЯКА ІНФОРМАЦІЯ ЗАПИТУЄТЬСЯ? 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124744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81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36904" cy="1143000"/>
          </a:xfrm>
        </p:spPr>
        <p:txBody>
          <a:bodyPr/>
          <a:lstStyle/>
          <a:p>
            <a:r>
              <a:rPr lang="uk-UA" altLang="uk-UA" sz="36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І. Обмеження </a:t>
            </a:r>
            <a:r>
              <a:rPr lang="uk-UA" altLang="uk-UA" sz="3600" dirty="0">
                <a:latin typeface="Verdana" panose="020B0604030504040204" pitchFamily="34" charset="0"/>
                <a:cs typeface="Arial Unicode MS" panose="020B0604020202020204" pitchFamily="34" charset="-128"/>
              </a:rPr>
              <a:t>здійснюється лише на підставі </a:t>
            </a:r>
            <a:r>
              <a:rPr lang="uk-UA" altLang="uk-UA" sz="36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закону</a:t>
            </a:r>
            <a:endParaRPr lang="uk-UA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uk-UA" sz="1800" b="1" dirty="0" smtClean="0"/>
              <a:t>1) Якому </a:t>
            </a:r>
            <a:r>
              <a:rPr lang="uk-UA" sz="1800" b="1" dirty="0"/>
              <a:t>(яким) з наведених нижче інтересів відповідає обмеження доступу</a:t>
            </a:r>
            <a:r>
              <a:rPr lang="uk-UA" sz="1800" b="1" dirty="0" smtClean="0"/>
              <a:t>:</a:t>
            </a:r>
          </a:p>
          <a:p>
            <a:pPr marL="114300" indent="0">
              <a:buNone/>
            </a:pP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а) інтереси національної безпеки,</a:t>
            </a: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б) інтереси територіальної цілісності,</a:t>
            </a: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в) інтереси громадського порядку з метою запобігання заворушенням чи злочинам,</a:t>
            </a: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г) для охорони здоров'я населення,</a:t>
            </a: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ґ) для захисту репутації,</a:t>
            </a: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д) для захисту прав інших людей, </a:t>
            </a: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е) для запобігання розголошенню інформації, одержаної конфіденційно, </a:t>
            </a: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є) для підтримання авторитету і неупередженості правосуддя?</a:t>
            </a:r>
            <a:endParaRPr lang="uk-UA" sz="18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ru-RU" b="1" dirty="0"/>
              <a:t>У </a:t>
            </a:r>
            <a:r>
              <a:rPr lang="ru-RU" b="1" dirty="0" smtClean="0"/>
              <a:t>ЧОМУ ПОЛЯГАЄ ПРАВОМІРНИЙ ІНТЕРЕС ДЛЯ ОБМЕЖЕННЯ ДОСТУПУ?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124744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№4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87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36904" cy="1143000"/>
          </a:xfrm>
        </p:spPr>
        <p:txBody>
          <a:bodyPr/>
          <a:lstStyle/>
          <a:p>
            <a:r>
              <a:rPr lang="uk-UA" altLang="uk-UA" sz="36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І. Обмеження </a:t>
            </a:r>
            <a:r>
              <a:rPr lang="uk-UA" altLang="uk-UA" sz="3600" dirty="0">
                <a:latin typeface="Verdana" panose="020B0604030504040204" pitchFamily="34" charset="0"/>
                <a:cs typeface="Arial Unicode MS" panose="020B0604020202020204" pitchFamily="34" charset="-128"/>
              </a:rPr>
              <a:t>здійснюється лише на підставі </a:t>
            </a:r>
            <a:r>
              <a:rPr lang="uk-UA" altLang="uk-UA" sz="36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закону</a:t>
            </a:r>
            <a:endParaRPr lang="uk-UA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100811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uk-UA" sz="1800" b="1" dirty="0" smtClean="0"/>
              <a:t>2) Обґрунтуйте</a:t>
            </a:r>
            <a:r>
              <a:rPr lang="uk-UA" sz="1800" b="1" dirty="0"/>
              <a:t>, чому обмеження доступу відповідає зазначеному інтересу (якщо відповідає кільком інтересам – наведіть для кожного окреме обґрунтування</a:t>
            </a:r>
            <a:r>
              <a:rPr lang="uk-UA" sz="1800" b="1" dirty="0" smtClean="0"/>
              <a:t>).</a:t>
            </a:r>
            <a:endParaRPr lang="uk-UA" sz="18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ru-RU" b="1" dirty="0"/>
              <a:t>У </a:t>
            </a:r>
            <a:r>
              <a:rPr lang="ru-RU" b="1" dirty="0" smtClean="0"/>
              <a:t>ЧОМУ ПОЛЯГАЄ ПРАВОМІРНИЙ ІНТЕРЕС ДЛЯ ОБМЕЖЕННЯ ДОСТУПУ?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124744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№4</a:t>
            </a:r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971600" y="3356992"/>
            <a:ext cx="6768752" cy="316835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0" indent="0">
              <a:buNone/>
            </a:pPr>
            <a:r>
              <a:rPr lang="uk-UA" b="1" u="sng" dirty="0"/>
              <a:t>Не є правомірними інтересами такі міркування</a:t>
            </a:r>
            <a:r>
              <a:rPr lang="uk-UA" b="1" dirty="0" smtClean="0"/>
              <a:t>:</a:t>
            </a:r>
          </a:p>
          <a:p>
            <a:pPr marL="114300" lvl="0" indent="0">
              <a:buNone/>
            </a:pPr>
            <a:endParaRPr lang="uk-UA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i="1" dirty="0"/>
              <a:t>інформація є складною для розуміння, зрозумілою лише для спеціалістів, може бути викривлена, є неповною;</a:t>
            </a:r>
            <a:endParaRPr lang="uk-UA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i="1" dirty="0"/>
              <a:t>інформація зменшить довіру до органів влади, погіршить оцінку роботи органів влади або представників певної політичної сили;</a:t>
            </a:r>
            <a:endParaRPr lang="uk-UA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i="1" dirty="0"/>
              <a:t>інформація ставить орган влади, його керівника чи будь-якого іншого працівника у незручне становище;</a:t>
            </a:r>
            <a:endParaRPr lang="uk-UA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i="1" dirty="0"/>
              <a:t>інформація може привести до суспільних протестів, незадоволення громадськості.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91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36904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36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ІІ. </a:t>
            </a:r>
            <a:r>
              <a:rPr lang="uk-UA" altLang="uk-UA" sz="3200" dirty="0">
                <a:latin typeface="Verdana" panose="020B0604030504040204" pitchFamily="34" charset="0"/>
                <a:cs typeface="Arial Unicode MS" panose="020B0604020202020204" pitchFamily="34" charset="-128"/>
              </a:rPr>
              <a:t>Розголошення інформації може завдати істотної шкоди цим </a:t>
            </a:r>
            <a:r>
              <a:rPr lang="uk-UA" altLang="uk-UA" sz="32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інтересам</a:t>
            </a:r>
            <a:endParaRPr lang="uk-UA" altLang="uk-UA" sz="3200" dirty="0">
              <a:latin typeface="Verdana" panose="020B0604030504040204" pitchFamily="34" charset="0"/>
              <a:cs typeface="Arial Unicode MS" panose="020B0604020202020204" pitchFamily="34" charset="-128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636912"/>
            <a:ext cx="7620000" cy="3888432"/>
          </a:xfrm>
        </p:spPr>
        <p:txBody>
          <a:bodyPr>
            <a:noAutofit/>
          </a:bodyPr>
          <a:lstStyle/>
          <a:p>
            <a:r>
              <a:rPr lang="uk-UA" sz="1800" dirty="0"/>
              <a:t>У чому конкретно полягає шкода правомірному інтересу</a:t>
            </a:r>
            <a:r>
              <a:rPr lang="uk-UA" sz="1800" dirty="0" smtClean="0"/>
              <a:t>?</a:t>
            </a:r>
          </a:p>
          <a:p>
            <a:pPr marL="114300" indent="0">
              <a:buNone/>
            </a:pPr>
            <a:endParaRPr lang="uk-UA" sz="1800" dirty="0" smtClean="0"/>
          </a:p>
          <a:p>
            <a:r>
              <a:rPr lang="uk-UA" sz="1800" i="1" dirty="0"/>
              <a:t>Яким чином надання доступу до інформації зумовлює настання цієї шкоди (опишіть причинно-наслідковий зв’язок між наданням доступу та можливим настанням шкоди</a:t>
            </a:r>
            <a:r>
              <a:rPr lang="uk-UA" sz="1800" i="1" dirty="0" smtClean="0"/>
              <a:t>)?</a:t>
            </a:r>
          </a:p>
          <a:p>
            <a:pPr marL="114300" indent="0">
              <a:buNone/>
            </a:pPr>
            <a:endParaRPr lang="uk-UA" sz="1800" i="1" dirty="0" smtClean="0"/>
          </a:p>
          <a:p>
            <a:r>
              <a:rPr lang="uk-UA" sz="1800" i="1" dirty="0"/>
              <a:t>Чому ця можлива шкода є істотною (які значні, серйозні негативні наслідки для захищеного інтересу можуть бути спричинені наданням доступу)?</a:t>
            </a:r>
            <a:endParaRPr lang="uk-UA" sz="18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ЯКА ІСТОТНА ШКОДА МОЖЕ БУТИ ЗАВДАНА ПРАВОМІРНОМУ ІНТЕРЕСУ?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№5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04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36904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3600" dirty="0" smtClean="0">
                <a:latin typeface="Verdana" panose="020B0604030504040204" pitchFamily="34" charset="0"/>
                <a:cs typeface="Arial Unicode MS" panose="020B0604020202020204" pitchFamily="34" charset="-128"/>
              </a:rPr>
              <a:t>ІІ. </a:t>
            </a:r>
            <a:r>
              <a:rPr lang="uk-UA" altLang="uk-UA" sz="3200" dirty="0">
                <a:latin typeface="Verdana" panose="020B0604030504040204" pitchFamily="34" charset="0"/>
                <a:cs typeface="Arial Unicode MS" panose="020B0604020202020204" pitchFamily="34" charset="-128"/>
              </a:rPr>
              <a:t>Розголошення інформації може завдати істотної шкоди цим інтересам?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492896"/>
            <a:ext cx="7620000" cy="3240360"/>
          </a:xfrm>
        </p:spPr>
        <p:txBody>
          <a:bodyPr>
            <a:noAutofit/>
          </a:bodyPr>
          <a:lstStyle/>
          <a:p>
            <a:r>
              <a:rPr lang="uk-UA" sz="1800" b="1" dirty="0"/>
              <a:t>Яка ймовірність настання шкоди внаслідок надання доступу до запитуваної </a:t>
            </a:r>
            <a:r>
              <a:rPr lang="uk-UA" sz="1800" b="1" dirty="0" smtClean="0"/>
              <a:t>інформації:</a:t>
            </a:r>
          </a:p>
          <a:p>
            <a:pPr marL="114300" indent="0">
              <a:buNone/>
            </a:pP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а) скоріше за все настане (імовірність більше 50%);</a:t>
            </a: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б) реальний шанс настання шкоди (але ймовірність менше 50%);</a:t>
            </a: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в) настання шкоди є можливим, але малоймовірним;</a:t>
            </a:r>
            <a:endParaRPr lang="uk-UA" sz="1800" dirty="0"/>
          </a:p>
          <a:p>
            <a:pPr marL="114300" indent="0">
              <a:buNone/>
            </a:pPr>
            <a:r>
              <a:rPr lang="uk-UA" sz="1800" i="1" dirty="0"/>
              <a:t>г) існує лише абстрактна (виключно гіпотетична) ймовірність настання шкоди</a:t>
            </a:r>
            <a:r>
              <a:rPr lang="uk-UA" sz="1800" i="1" dirty="0" smtClean="0"/>
              <a:t>.</a:t>
            </a:r>
            <a:endParaRPr lang="uk-UA" sz="1800" dirty="0"/>
          </a:p>
          <a:p>
            <a:pPr marL="114300" indent="0">
              <a:buNone/>
            </a:pPr>
            <a:endParaRPr lang="uk-UA" sz="1100" dirty="0"/>
          </a:p>
          <a:p>
            <a:pPr marL="114300" indent="0">
              <a:buNone/>
            </a:pPr>
            <a:r>
              <a:rPr lang="uk-UA" sz="1800" u="sng" dirty="0"/>
              <a:t>У випадку варіанту «г» далі «трискладовий тест» не проводиться, інформація не може бути обмежена в доступі</a:t>
            </a:r>
            <a:r>
              <a:rPr lang="uk-UA" sz="1800" dirty="0"/>
              <a:t>.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ЯКА ІСТОТНА ШКОДА МОЖЕ БУТИ ЗАВДАНА ПРАВОМІРНОМУ ІНТЕРЕСУ?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№5</a:t>
            </a:r>
            <a:endParaRPr lang="uk-UA" dirty="0"/>
          </a:p>
        </p:txBody>
      </p:sp>
      <p:sp>
        <p:nvSpPr>
          <p:cNvPr id="6" name="Прямокутник 5"/>
          <p:cNvSpPr/>
          <p:nvPr/>
        </p:nvSpPr>
        <p:spPr>
          <a:xfrm>
            <a:off x="484379" y="6021288"/>
            <a:ext cx="7616013" cy="57606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i="1" dirty="0"/>
              <a:t>У разі можливого завдання шкоди кільком інтересам, наведіть обґрунтування для кожного інтересу окремо відповідно до пункту.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98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solidFill>
                  <a:srgbClr val="3E3D2D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  <a:endParaRPr lang="uk-UA" altLang="uk-UA" sz="3200" dirty="0">
              <a:latin typeface="Verdana" panose="020B0604030504040204" pitchFamily="34" charset="0"/>
              <a:cs typeface="Arial Unicode MS" panose="020B0604020202020204" pitchFamily="34" charset="-128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492896"/>
            <a:ext cx="7620000" cy="3240360"/>
          </a:xfrm>
        </p:spPr>
        <p:txBody>
          <a:bodyPr>
            <a:noAutofit/>
          </a:bodyPr>
          <a:lstStyle/>
          <a:p>
            <a:r>
              <a:rPr lang="uk-UA" sz="1800" b="1" dirty="0"/>
              <a:t>Оберіть один з наведених нижче суспільних інтересів або вкажіть інший суспільний інтерес, якому відповідає надання доступу до інформації. </a:t>
            </a:r>
            <a:endParaRPr lang="uk-UA" sz="1800" b="1" dirty="0" smtClean="0"/>
          </a:p>
          <a:p>
            <a:endParaRPr lang="uk-UA" sz="1800" b="1" dirty="0" smtClean="0"/>
          </a:p>
          <a:p>
            <a:r>
              <a:rPr lang="uk-UA" sz="1800" b="1" dirty="0"/>
              <a:t>Поясніть, чому надання інформації відповідає вказаному суспільному інтересу?</a:t>
            </a:r>
          </a:p>
          <a:p>
            <a:endParaRPr lang="uk-UA" sz="18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ЯКИЙ СУСПІЛЬНИЙ ІНТЕРЕС В ДОСТУПІ ДО ІНФОРМАЦІЇ?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№6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27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0392" y="2492896"/>
            <a:ext cx="7620000" cy="3888432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uk-UA" sz="1700" b="1" i="1" dirty="0"/>
              <a:t>Невичерпний </a:t>
            </a:r>
            <a:r>
              <a:rPr lang="uk-UA" sz="1700" b="1" i="1" u="sng" dirty="0"/>
              <a:t>перелік можливих суспільних інтересів</a:t>
            </a:r>
            <a:r>
              <a:rPr lang="uk-UA" sz="1700" b="1" i="1" dirty="0"/>
              <a:t> у доступі до інформації:</a:t>
            </a:r>
            <a:endParaRPr lang="uk-UA" sz="1700" b="1" dirty="0"/>
          </a:p>
          <a:p>
            <a:pPr lvl="0"/>
            <a:r>
              <a:rPr lang="uk-UA" sz="1700" i="1" dirty="0"/>
              <a:t>Сприяння дискусії з питань, що хвилюють суспільство чи його частину, необхідність роз’яснення питань, які важливі для актуальної суспільної дискусії (право громадськості мати «повну картину» з певного дискусійного питання</a:t>
            </a:r>
            <a:r>
              <a:rPr lang="uk-UA" sz="1700" i="1" dirty="0" smtClean="0"/>
              <a:t>).</a:t>
            </a:r>
          </a:p>
          <a:p>
            <a:pPr lvl="0"/>
            <a:endParaRPr lang="uk-UA" sz="1700" dirty="0"/>
          </a:p>
          <a:p>
            <a:pPr lvl="0"/>
            <a:r>
              <a:rPr lang="uk-UA" sz="1700" i="1" dirty="0"/>
              <a:t>З’ясування та розуміння причин, що лежать в основі рішень, які приймає державний орган, </a:t>
            </a:r>
            <a:r>
              <a:rPr lang="uk-UA" sz="1700" i="1" dirty="0" err="1"/>
              <a:t>орган</a:t>
            </a:r>
            <a:r>
              <a:rPr lang="uk-UA" sz="1700" i="1" dirty="0"/>
              <a:t> місцевого самоврядування, його службова чи посадова особа</a:t>
            </a:r>
            <a:r>
              <a:rPr lang="uk-UA" sz="1700" i="1" dirty="0" smtClean="0"/>
              <a:t>.</a:t>
            </a:r>
          </a:p>
          <a:p>
            <a:pPr lvl="0"/>
            <a:endParaRPr lang="uk-UA" sz="1700" dirty="0"/>
          </a:p>
          <a:p>
            <a:pPr lvl="0"/>
            <a:r>
              <a:rPr lang="uk-UA" sz="1700" i="1" dirty="0"/>
              <a:t>Посилення підзвітності і підконтрольності влади суспільству загалом, у тому числі шляхом забезпечення прозорості процесу підготовки і прийняття владних рішень</a:t>
            </a:r>
            <a:r>
              <a:rPr lang="uk-UA" sz="1700" i="1" dirty="0" smtClean="0"/>
              <a:t>.</a:t>
            </a:r>
            <a:endParaRPr lang="uk-UA" sz="17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484379" y="1556792"/>
            <a:ext cx="509573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uk-UA" b="1" dirty="0" smtClean="0"/>
              <a:t>ЯКИЙ СУСПІЛЬНИЙ ІНТЕРЕС В ДОСТУПІ ДО ІНФОРМАЦІЇ?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732240" y="141277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ПУНКТ №6</a:t>
            </a:r>
            <a:endParaRPr lang="uk-UA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uk-UA" altLang="uk-UA" sz="2800" dirty="0">
                <a:solidFill>
                  <a:srgbClr val="3E3D2D"/>
                </a:solidFill>
                <a:latin typeface="Verdana" panose="020B0604030504040204" pitchFamily="34" charset="0"/>
                <a:cs typeface="Arial Unicode MS" panose="020B0604020202020204" pitchFamily="34" charset="-128"/>
              </a:rPr>
              <a:t>ІІІ. Шкода від оприлюднення такої інформації переважає суспільний інтерес в її отриманні?</a:t>
            </a:r>
            <a:endParaRPr lang="uk-UA" altLang="uk-UA" sz="3200" dirty="0">
              <a:latin typeface="Verdana" panose="020B060403050404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93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353</TotalTime>
  <Words>2365</Words>
  <Application>Microsoft Office PowerPoint</Application>
  <PresentationFormat>On-screen Show (4:3)</PresentationFormat>
  <Paragraphs>213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«Трискладовий тест»</vt:lpstr>
      <vt:lpstr>PowerPoint Presentation</vt:lpstr>
      <vt:lpstr>І. Обмеження здійснюється лише на підставі закону</vt:lpstr>
      <vt:lpstr>І. Обмеження здійснюється лише на підставі закону</vt:lpstr>
      <vt:lpstr>І. Обмеження здійснюється лише на підставі закону</vt:lpstr>
      <vt:lpstr>ІІ. Розголошення інформації може завдати істотної шкоди цим інтересам</vt:lpstr>
      <vt:lpstr>ІІ. Розголошення інформації може завдати істотної шкоди цим інтересам?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ІІ. Розголошення інформації може завдати істотної шкоди цим інтересам?</vt:lpstr>
      <vt:lpstr>ІІІ. Шкода від оприлюднення такої інформації переважає суспільний інтерес в її отриманні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ІІІ. Шкода від оприлюднення такої інформації переважає суспільний інтерес в її отриманні?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Daryna</dc:creator>
  <cp:lastModifiedBy>OSTAPA Iryna</cp:lastModifiedBy>
  <cp:revision>44</cp:revision>
  <dcterms:created xsi:type="dcterms:W3CDTF">2015-02-01T09:21:43Z</dcterms:created>
  <dcterms:modified xsi:type="dcterms:W3CDTF">2016-11-19T09:44:28Z</dcterms:modified>
</cp:coreProperties>
</file>