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27"/>
  </p:notesMasterIdLst>
  <p:handoutMasterIdLst>
    <p:handoutMasterId r:id="rId28"/>
  </p:handoutMasterIdLst>
  <p:sldIdLst>
    <p:sldId id="366" r:id="rId2"/>
    <p:sldId id="423" r:id="rId3"/>
    <p:sldId id="424" r:id="rId4"/>
    <p:sldId id="425" r:id="rId5"/>
    <p:sldId id="426" r:id="rId6"/>
    <p:sldId id="427" r:id="rId7"/>
    <p:sldId id="428" r:id="rId8"/>
    <p:sldId id="406" r:id="rId9"/>
    <p:sldId id="407" r:id="rId10"/>
    <p:sldId id="405" r:id="rId11"/>
    <p:sldId id="408" r:id="rId12"/>
    <p:sldId id="409" r:id="rId13"/>
    <p:sldId id="410" r:id="rId14"/>
    <p:sldId id="411" r:id="rId15"/>
    <p:sldId id="412" r:id="rId16"/>
    <p:sldId id="414" r:id="rId17"/>
    <p:sldId id="413" r:id="rId18"/>
    <p:sldId id="415" r:id="rId19"/>
    <p:sldId id="416" r:id="rId20"/>
    <p:sldId id="417" r:id="rId21"/>
    <p:sldId id="418" r:id="rId22"/>
    <p:sldId id="419" r:id="rId23"/>
    <p:sldId id="420" r:id="rId24"/>
    <p:sldId id="421" r:id="rId25"/>
    <p:sldId id="422" r:id="rId26"/>
  </p:sldIdLst>
  <p:sldSz cx="9144000" cy="6858000" type="screen4x3"/>
  <p:notesSz cx="6797675" cy="9928225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sz="1100" b="1" kern="1200">
        <a:solidFill>
          <a:schemeClr val="tx2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100" b="1" kern="1200">
        <a:solidFill>
          <a:schemeClr val="tx2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100" b="1" kern="1200">
        <a:solidFill>
          <a:schemeClr val="tx2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100" b="1" kern="1200">
        <a:solidFill>
          <a:schemeClr val="tx2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100" b="1" kern="1200">
        <a:solidFill>
          <a:schemeClr val="tx2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100" b="1" kern="1200">
        <a:solidFill>
          <a:schemeClr val="tx2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100" b="1" kern="1200">
        <a:solidFill>
          <a:schemeClr val="tx2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100" b="1" kern="1200">
        <a:solidFill>
          <a:schemeClr val="tx2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100" b="1" kern="1200">
        <a:solidFill>
          <a:schemeClr val="tx2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00"/>
    <a:srgbClr val="FCA2EF"/>
    <a:srgbClr val="CC99FF"/>
    <a:srgbClr val="66FF99"/>
    <a:srgbClr val="EFF4AA"/>
    <a:srgbClr val="FF66FF"/>
    <a:srgbClr val="FFFF66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9" autoAdjust="0"/>
    <p:restoredTop sz="94717" autoAdjust="0"/>
  </p:normalViewPr>
  <p:slideViewPr>
    <p:cSldViewPr>
      <p:cViewPr>
        <p:scale>
          <a:sx n="80" d="100"/>
          <a:sy n="80" d="100"/>
        </p:scale>
        <p:origin x="-1356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0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Moon\monitoring\&#1052;&#1080;&#1085;&#1080;-&#1087;&#1088;&#1086;&#1077;&#1082;&#1090;&#1099;\2012\&#1072;&#1085;&#1072;&#1083;&#1080;&#1079;\&#1089;&#1090;&#1088;&#1091;&#1082;&#1090;&#1091;&#1088;&#1072;%20&#1087;&#1086;&#1073;&#1077;&#1076;&#1080;&#1090;&#1077;&#1083;&#1077;&#1081;%20201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Moon\monitoring\&#1052;&#1080;&#1085;&#1080;-&#1087;&#1088;&#1086;&#1077;&#1082;&#1090;&#1099;\2012\&#1072;&#1085;&#1072;&#1083;&#1080;&#1079;\&#1089;&#1090;&#1088;&#1091;&#1082;&#1090;&#1091;&#1088;&#1072;%20&#1087;&#1086;&#1073;&#1077;&#1076;&#1080;&#1090;&#1077;&#1083;&#1077;&#1081;%20201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Moon\monitoring\&#1052;&#1080;&#1085;&#1080;-&#1087;&#1088;&#1086;&#1077;&#1082;&#1090;&#1099;\2012\&#1072;&#1085;&#1072;&#1083;&#1080;&#1079;\&#1089;&#1090;&#1088;&#1091;&#1082;&#1090;&#1091;&#1088;&#1072;%20&#1087;&#1086;&#1073;&#1077;&#1076;&#1080;&#1090;&#1077;&#1083;&#1077;&#1081;%20201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Moon\monitoring\&#1052;&#1080;&#1085;&#1080;-&#1087;&#1088;&#1086;&#1077;&#1082;&#1090;&#1099;\2012\&#1072;&#1085;&#1072;&#1083;&#1080;&#1079;\&#1089;&#1090;&#1088;&#1091;&#1082;&#1090;&#1091;&#1088;&#1072;%20&#1087;&#1086;&#1073;&#1077;&#1076;&#1080;&#1090;&#1077;&#1083;&#1077;&#1081;%2020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/>
            </a:pPr>
            <a:r>
              <a:rPr lang="ru-RU" sz="2000"/>
              <a:t>Структура победителей в разрезе категорий проектов</a:t>
            </a:r>
          </a:p>
        </c:rich>
      </c:tx>
      <c:layout/>
    </c:title>
    <c:view3D>
      <c:rotX val="30"/>
      <c:rotY val="80"/>
      <c:perspective val="30"/>
    </c:view3D>
    <c:plotArea>
      <c:layout>
        <c:manualLayout>
          <c:layoutTarget val="inner"/>
          <c:xMode val="edge"/>
          <c:yMode val="edge"/>
          <c:x val="0.10694444444444449"/>
          <c:y val="0.3173899095946347"/>
          <c:w val="0.81944444444444464"/>
          <c:h val="0.58309055118110242"/>
        </c:manualLayout>
      </c:layout>
      <c:pie3DChart>
        <c:varyColors val="1"/>
        <c:ser>
          <c:idx val="0"/>
          <c:order val="0"/>
          <c:explosion val="5"/>
          <c:dPt>
            <c:idx val="0"/>
            <c:explosion val="34"/>
          </c:dPt>
          <c:dPt>
            <c:idx val="2"/>
            <c:explosion val="22"/>
          </c:dPt>
          <c:dPt>
            <c:idx val="3"/>
            <c:explosion val="16"/>
          </c:dPt>
          <c:dLbls>
            <c:dLbl>
              <c:idx val="0"/>
              <c:layout>
                <c:manualLayout>
                  <c:x val="-0.19165374319139586"/>
                  <c:y val="1.9795359438176903E-2"/>
                </c:manualLayout>
              </c:layout>
              <c:tx>
                <c:rich>
                  <a:bodyPr/>
                  <a:lstStyle/>
                  <a:p>
                    <a:r>
                      <a:rPr lang="en-US" sz="13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dirty="0"/>
                      <a:t>235</a:t>
                    </a:r>
                    <a:r>
                      <a:rPr lang="ru-RU" dirty="0"/>
                      <a:t> </a:t>
                    </a:r>
                    <a:r>
                      <a:rPr lang="ru-RU" dirty="0" smtClean="0"/>
                      <a:t>- до </a:t>
                    </a:r>
                    <a:r>
                      <a:rPr lang="ru-RU" dirty="0"/>
                      <a:t>20,0 тыс.грн</a:t>
                    </a:r>
                    <a:r>
                      <a:rPr lang="ru-RU" dirty="0" smtClean="0"/>
                      <a:t>.</a:t>
                    </a:r>
                    <a:r>
                      <a:rPr lang="en-US" dirty="0" smtClean="0"/>
                      <a:t>   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>
              <c:idx val="1"/>
              <c:layout>
                <c:manualLayout>
                  <c:x val="7.8809736513294586E-3"/>
                  <c:y val="-7.4483516982961503E-2"/>
                </c:manualLayout>
              </c:layout>
              <c:tx>
                <c:rich>
                  <a:bodyPr/>
                  <a:lstStyle/>
                  <a:p>
                    <a:r>
                      <a:rPr lang="en-US" sz="13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dirty="0"/>
                      <a:t>76</a:t>
                    </a:r>
                    <a:r>
                      <a:rPr lang="ru-RU" dirty="0"/>
                      <a:t> </a:t>
                    </a:r>
                    <a:r>
                      <a:rPr lang="ru-RU" dirty="0" smtClean="0"/>
                      <a:t>-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до </a:t>
                    </a:r>
                    <a:r>
                      <a:rPr lang="ru-RU" dirty="0"/>
                      <a:t>100,0 тыс.грн</a:t>
                    </a:r>
                    <a:r>
                      <a:rPr lang="ru-RU" dirty="0" smtClean="0"/>
                      <a:t>.</a:t>
                    </a:r>
                    <a:r>
                      <a:rPr lang="en-US" dirty="0" smtClean="0"/>
                      <a:t>   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>
              <c:idx val="2"/>
              <c:layout>
                <c:manualLayout>
                  <c:x val="-0.11494299778657073"/>
                  <c:y val="-6.9205273488130964E-2"/>
                </c:manualLayout>
              </c:layout>
              <c:tx>
                <c:rich>
                  <a:bodyPr/>
                  <a:lstStyle/>
                  <a:p>
                    <a:r>
                      <a:rPr lang="en-US" sz="13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dirty="0" smtClean="0"/>
                      <a:t>82</a:t>
                    </a:r>
                    <a:r>
                      <a:rPr lang="ru-RU" dirty="0" smtClean="0"/>
                      <a:t> -  спортплощадки</a:t>
                    </a:r>
                    <a:r>
                      <a:rPr lang="en-US" dirty="0" smtClean="0"/>
                      <a:t>  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>
              <c:idx val="3"/>
              <c:layout>
                <c:manualLayout>
                  <c:x val="-2.415942855165349E-3"/>
                  <c:y val="-6.318921553519144E-2"/>
                </c:manualLayout>
              </c:layout>
              <c:tx>
                <c:rich>
                  <a:bodyPr/>
                  <a:lstStyle/>
                  <a:p>
                    <a:r>
                      <a:rPr lang="en-US" sz="13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dirty="0" smtClean="0"/>
                      <a:t>12</a:t>
                    </a:r>
                    <a:r>
                      <a:rPr lang="ru-RU" dirty="0" smtClean="0"/>
                      <a:t> -  освещение</a:t>
                    </a:r>
                    <a:endParaRPr lang="en-US" dirty="0"/>
                  </a:p>
                </c:rich>
              </c:tx>
              <c:dLblPos val="bestFit"/>
              <c:showVal val="1"/>
            </c:dLbl>
            <c:txPr>
              <a:bodyPr/>
              <a:lstStyle/>
              <a:p>
                <a:pPr>
                  <a:defRPr sz="13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showLeaderLines val="1"/>
          </c:dLbls>
          <c:val>
            <c:numRef>
              <c:f>победители!$I$53:$L$53</c:f>
              <c:numCache>
                <c:formatCode>_-* #,##0_р_._-;\-* #,##0_р_._-;_-* "-"??_р_._-;_-@_-</c:formatCode>
                <c:ptCount val="4"/>
                <c:pt idx="0">
                  <c:v>235</c:v>
                </c:pt>
                <c:pt idx="1">
                  <c:v>76</c:v>
                </c:pt>
                <c:pt idx="2">
                  <c:v>82</c:v>
                </c:pt>
                <c:pt idx="3">
                  <c:v>12</c:v>
                </c:pt>
              </c:numCache>
            </c:numRef>
          </c:val>
        </c:ser>
        <c:dLbls>
          <c:showVal val="1"/>
        </c:dLbls>
      </c:pie3DChart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Структура поданных проектов в разрезе категорий</a:t>
            </a:r>
          </a:p>
        </c:rich>
      </c:tx>
      <c:layout/>
    </c:title>
    <c:view3D>
      <c:rotX val="30"/>
      <c:rotY val="70"/>
      <c:perspective val="30"/>
    </c:view3D>
    <c:plotArea>
      <c:layout>
        <c:manualLayout>
          <c:layoutTarget val="inner"/>
          <c:xMode val="edge"/>
          <c:yMode val="edge"/>
          <c:x val="0.12755353226208585"/>
          <c:y val="0.28176201815055379"/>
          <c:w val="0.806316901117616"/>
          <c:h val="0.70827778394993146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5009695315373076"/>
                  <c:y val="2.6195111317597712E-2"/>
                </c:manualLayout>
              </c:layout>
              <c:tx>
                <c:rich>
                  <a:bodyPr/>
                  <a:lstStyle/>
                  <a:p>
                    <a:r>
                      <a:rPr lang="en-US" sz="13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dirty="0"/>
                      <a:t>498</a:t>
                    </a:r>
                    <a:r>
                      <a:rPr lang="ru-RU" dirty="0"/>
                      <a:t> </a:t>
                    </a:r>
                    <a:r>
                      <a:rPr lang="ru-RU" dirty="0" smtClean="0"/>
                      <a:t>- до </a:t>
                    </a:r>
                    <a:r>
                      <a:rPr lang="ru-RU" dirty="0"/>
                      <a:t>20,0 тыс.грн</a:t>
                    </a:r>
                    <a:r>
                      <a:rPr lang="ru-RU" dirty="0" smtClean="0"/>
                      <a:t>.</a:t>
                    </a:r>
                    <a:r>
                      <a:rPr lang="en-US" dirty="0" smtClean="0"/>
                      <a:t>   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>
              <c:idx val="1"/>
              <c:layout>
                <c:manualLayout>
                  <c:x val="-5.4011035270226833E-3"/>
                  <c:y val="-7.868321430288841E-2"/>
                </c:manualLayout>
              </c:layout>
              <c:tx>
                <c:rich>
                  <a:bodyPr/>
                  <a:lstStyle/>
                  <a:p>
                    <a:r>
                      <a:rPr lang="en-US" sz="13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dirty="0"/>
                      <a:t>153</a:t>
                    </a:r>
                    <a:r>
                      <a:rPr lang="ru-RU" dirty="0"/>
                      <a:t> </a:t>
                    </a:r>
                    <a:r>
                      <a:rPr lang="ru-RU" dirty="0" smtClean="0"/>
                      <a:t>-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до </a:t>
                    </a:r>
                    <a:r>
                      <a:rPr lang="ru-RU" dirty="0"/>
                      <a:t>100,0 тыс.грн</a:t>
                    </a:r>
                    <a:r>
                      <a:rPr lang="ru-RU" dirty="0" smtClean="0"/>
                      <a:t>.</a:t>
                    </a:r>
                    <a:r>
                      <a:rPr lang="en-US" dirty="0" smtClean="0"/>
                      <a:t>   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>
              <c:idx val="2"/>
              <c:layout>
                <c:manualLayout>
                  <c:x val="-9.5416785607174703E-2"/>
                  <c:y val="-4.1234431663480176E-2"/>
                </c:manualLayout>
              </c:layout>
              <c:tx>
                <c:rich>
                  <a:bodyPr/>
                  <a:lstStyle/>
                  <a:p>
                    <a:r>
                      <a:rPr lang="en-US" sz="13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dirty="0"/>
                      <a:t>120</a:t>
                    </a:r>
                    <a:r>
                      <a:rPr lang="ru-RU" dirty="0"/>
                      <a:t> </a:t>
                    </a:r>
                    <a:r>
                      <a:rPr lang="ru-RU" dirty="0" smtClean="0"/>
                      <a:t>-спортплощадки</a:t>
                    </a:r>
                    <a:r>
                      <a:rPr lang="en-US" dirty="0" smtClean="0"/>
                      <a:t>   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>
              <c:idx val="3"/>
              <c:layout>
                <c:manualLayout>
                  <c:x val="-9.0459073685410143E-3"/>
                  <c:y val="-7.3195225406132339E-2"/>
                </c:manualLayout>
              </c:layout>
              <c:tx>
                <c:rich>
                  <a:bodyPr/>
                  <a:lstStyle/>
                  <a:p>
                    <a:r>
                      <a:rPr lang="en-US" sz="13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dirty="0" smtClean="0"/>
                      <a:t>44</a:t>
                    </a:r>
                    <a:r>
                      <a:rPr lang="ru-RU" dirty="0" smtClean="0"/>
                      <a:t> - освещение</a:t>
                    </a:r>
                    <a:r>
                      <a:rPr lang="en-US" dirty="0" smtClean="0"/>
                      <a:t>   </a:t>
                    </a:r>
                    <a:endParaRPr lang="en-US" dirty="0"/>
                  </a:p>
                </c:rich>
              </c:tx>
              <c:dLblPos val="bestFit"/>
              <c:showVal val="1"/>
            </c:dLbl>
            <c:txPr>
              <a:bodyPr/>
              <a:lstStyle/>
              <a:p>
                <a:pPr>
                  <a:defRPr sz="13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showLeaderLines val="1"/>
          </c:dLbls>
          <c:val>
            <c:numRef>
              <c:f>поданные!$H$53:$K$53</c:f>
              <c:numCache>
                <c:formatCode>_-* #,##0_р_._-;\-* #,##0_р_._-;_-* "-"??_р_._-;_-@_-</c:formatCode>
                <c:ptCount val="4"/>
                <c:pt idx="0">
                  <c:v>498</c:v>
                </c:pt>
                <c:pt idx="1">
                  <c:v>153</c:v>
                </c:pt>
                <c:pt idx="2">
                  <c:v>120</c:v>
                </c:pt>
                <c:pt idx="3">
                  <c:v>44</c:v>
                </c:pt>
              </c:numCache>
            </c:numRef>
          </c:val>
        </c:ser>
        <c:dLbls>
          <c:showVal val="1"/>
        </c:dLbls>
      </c:pie3DChart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2000"/>
            </a:pPr>
            <a:r>
              <a:rPr lang="ru-RU" sz="2000"/>
              <a:t>Структура победителей в разрезе конкурсных направлений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2581666525983597E-2"/>
          <c:y val="0.32475753181420391"/>
          <c:w val="0.87773492207593085"/>
          <c:h val="0.64033406619537414"/>
        </c:manualLayout>
      </c:layout>
      <c:pie3DChart>
        <c:varyColors val="1"/>
        <c:ser>
          <c:idx val="0"/>
          <c:order val="0"/>
          <c:dPt>
            <c:idx val="0"/>
            <c:explosion val="6"/>
          </c:dPt>
          <c:dPt>
            <c:idx val="1"/>
            <c:explosion val="15"/>
          </c:dPt>
          <c:dPt>
            <c:idx val="2"/>
            <c:explosion val="3"/>
          </c:dPt>
          <c:dPt>
            <c:idx val="3"/>
            <c:explosion val="10"/>
          </c:dPt>
          <c:dLbls>
            <c:dLbl>
              <c:idx val="0"/>
              <c:layout>
                <c:manualLayout>
                  <c:x val="0.05"/>
                  <c:y val="1.3888888888888951E-2"/>
                </c:manualLayout>
              </c:layout>
              <c:spPr/>
              <c:txPr>
                <a:bodyPr/>
                <a:lstStyle/>
                <a:p>
                  <a:pPr>
                    <a:defRPr lang="en-US" sz="1400" b="1" i="0" u="none" strike="noStrike" kern="1200" baseline="0" dirty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5.2777777777777792E-2"/>
                  <c:y val="-4.6296296296296337E-3"/>
                </c:manualLayout>
              </c:layout>
              <c:spPr/>
              <c:txPr>
                <a:bodyPr/>
                <a:lstStyle/>
                <a:p>
                  <a:pPr>
                    <a:defRPr lang="en-US" sz="1400" b="1" i="0" u="none" strike="noStrike" kern="1200" baseline="0" dirty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2"/>
              <c:layout>
                <c:manualLayout>
                  <c:x val="-3.333333333333334E-2"/>
                  <c:y val="-2.3148148148148147E-2"/>
                </c:manualLayout>
              </c:layout>
              <c:spPr/>
              <c:txPr>
                <a:bodyPr/>
                <a:lstStyle/>
                <a:p>
                  <a:pPr>
                    <a:defRPr lang="en-US" sz="1400" b="1" i="0" u="none" strike="noStrike" kern="1200" baseline="0" dirty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3"/>
              <c:layout>
                <c:manualLayout>
                  <c:x val="-1.6666666666666621E-2"/>
                  <c:y val="-4.6296296296296337E-3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lang="ru-RU" sz="1400" b="1" i="0" u="none" strike="noStrike" kern="1200" baseline="0" dirty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LeaderLines val="1"/>
          </c:dLbls>
          <c:val>
            <c:numRef>
              <c:f>победители!$M$53:$P$53</c:f>
              <c:numCache>
                <c:formatCode>_-* #,##0_р_._-;\-* #,##0_р_._-;_-* "-"??_р_._-;_-@_-</c:formatCode>
                <c:ptCount val="4"/>
                <c:pt idx="0">
                  <c:v>88</c:v>
                </c:pt>
                <c:pt idx="1">
                  <c:v>195</c:v>
                </c:pt>
                <c:pt idx="2">
                  <c:v>114</c:v>
                </c:pt>
                <c:pt idx="3">
                  <c:v>8</c:v>
                </c:pt>
              </c:numCache>
            </c:numRef>
          </c:val>
        </c:ser>
        <c:dLbls>
          <c:showVal val="1"/>
        </c:dLbls>
      </c:pie3DChart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/>
            </a:pPr>
            <a:r>
              <a:rPr lang="ru-RU" sz="2000"/>
              <a:t>Структура поданных проектов в разрезе конкурсных направлений 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2.7491637008865116E-2"/>
          <c:y val="0.3342941693347205"/>
          <c:w val="0.88038590199863609"/>
          <c:h val="0.6285940451060994"/>
        </c:manualLayout>
      </c:layout>
      <c:pie3DChart>
        <c:varyColors val="1"/>
        <c:ser>
          <c:idx val="0"/>
          <c:order val="0"/>
          <c:explosion val="15"/>
          <c:dPt>
            <c:idx val="2"/>
            <c:explosion val="6"/>
          </c:dPt>
          <c:dLbls>
            <c:dLbl>
              <c:idx val="0"/>
              <c:layout>
                <c:manualLayout>
                  <c:x val="8.3481480978860156E-2"/>
                  <c:y val="-1.9240286432820598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9.4253284976132279E-2"/>
                  <c:y val="9.6201432164103005E-3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2.6929509993180677E-2"/>
                  <c:y val="-6.7341002514872086E-2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Val val="1"/>
            <c:showLeaderLines val="1"/>
          </c:dLbls>
          <c:val>
            <c:numRef>
              <c:f>поданные!$L$53:$O$53</c:f>
              <c:numCache>
                <c:formatCode>_-* #,##0_р_._-;\-* #,##0_р_._-;_-* "-"??_р_._-;_-@_-</c:formatCode>
                <c:ptCount val="4"/>
                <c:pt idx="0">
                  <c:v>166</c:v>
                </c:pt>
                <c:pt idx="1">
                  <c:v>376</c:v>
                </c:pt>
                <c:pt idx="2">
                  <c:v>252</c:v>
                </c:pt>
                <c:pt idx="3">
                  <c:v>19</c:v>
                </c:pt>
              </c:numCache>
            </c:numRef>
          </c:val>
        </c:ser>
        <c:dLbls>
          <c:showVal val="1"/>
        </c:dLbls>
      </c:pie3DChart>
    </c:plotArea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7292D4-19FF-4225-B9DD-BF4DEDFC73E3}" type="datetimeFigureOut">
              <a:rPr lang="ru-RU"/>
              <a:pPr>
                <a:defRPr/>
              </a:pPr>
              <a:t>27.01.2014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2B6C24-B27A-44A0-B599-B6CCE2F550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2579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noProof="0" smtClean="0"/>
              <a:t>Click to edit Master text styles</a:t>
            </a:r>
          </a:p>
          <a:p>
            <a:pPr lvl="1"/>
            <a:r>
              <a:rPr lang="uk-UA" noProof="0" smtClean="0"/>
              <a:t>Second level</a:t>
            </a:r>
          </a:p>
          <a:p>
            <a:pPr lvl="2"/>
            <a:r>
              <a:rPr lang="uk-UA" noProof="0" smtClean="0"/>
              <a:t>Third level</a:t>
            </a:r>
          </a:p>
          <a:p>
            <a:pPr lvl="3"/>
            <a:r>
              <a:rPr lang="uk-UA" noProof="0" smtClean="0"/>
              <a:t>Fourth level</a:t>
            </a:r>
          </a:p>
          <a:p>
            <a:pPr lvl="4"/>
            <a:r>
              <a:rPr lang="uk-UA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111" tIns="46056" rIns="92111" bIns="46056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111" tIns="46056" rIns="92111" bIns="46056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588DFDE-11CF-43FF-9E76-55CE858944D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9232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F031A-E944-447A-8C29-F19BCE6A73A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2359-2444-4BF2-A616-1BAA2F99FFB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47108-38AB-47AF-BA00-8A2AB1F23C9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903DC-3861-4367-A5FC-342D5824297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83420-9F55-43FB-AEA9-BE6542C122C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CDD47-CF77-40B1-8271-1CA83007012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D3542-20A1-43B5-B1CB-EC7EE26A7BC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C6410-3C55-4924-9975-3A35E5568FF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CD4AF-35A5-4565-AF4E-968020EEAD6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364D4-9AF1-46E5-AAD8-FCE94F2999E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A8D18-0628-4130-9DEA-215419A6952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08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450995-D007-411B-9397-396A911E2BF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46" r:id="rId2"/>
    <p:sldLayoutId id="214748385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7" r:id="rId9"/>
    <p:sldLayoutId id="2147483852" r:id="rId10"/>
    <p:sldLayoutId id="2147483853" r:id="rId11"/>
  </p:sldLayoutIdLst>
  <p:transition spd="slow">
    <p:pull/>
  </p:transition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" descr="Наработки по логотипу М-П ленты проекты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5" y="549275"/>
            <a:ext cx="8186738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292080" y="5661248"/>
            <a:ext cx="3528392" cy="5539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30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2012 года</a:t>
            </a:r>
            <a:endParaRPr lang="ru-RU" sz="30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179512" y="0"/>
            <a:ext cx="8712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/>
              <a:t> </a:t>
            </a:r>
            <a:r>
              <a:rPr lang="ru-RU" sz="2000" b="1" dirty="0" smtClean="0"/>
              <a:t>«Поддержка системы местного самоуправления: гражданское участие и партнерство » с.Розы Люксембург, Новоазовский район</a:t>
            </a:r>
            <a:endParaRPr lang="ru-RU" sz="2000" b="1" dirty="0"/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3923928" y="701113"/>
            <a:ext cx="5220072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сегодняшний день детская площадка одно из самых посещаемых мест в селе, где родители вместе с детьми проводят свободное время.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Оценить успешность проекта можно по многим показателям.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Одним из наиболее веских аргументов в пользу проекта является показатель партнерского вклада, который отражает дополнительную сумму вложенных в мини- проект средств со стороны его участников. В общей сложности к 100 000 грн., выделенных Донецким областным советом на реализацию мини-проекта, было привлечено 214 980 грн.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Общая сумма проекта составила 314980 грн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Огромную помощь в  подготовке нулевого  цикла оказал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народный депутат Украины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Рыженков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А.Н.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(через благотворительный фонд «Милосердие» )  на общую сумму 135 000 . ЧП «Хуторок» произвел уборку  заброшенной территории  бывшего детского сада на общую сумму  45 000. За счет  партнерского вклада ЧП «Степ», Паштетного цеха, ЧП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Слободянюка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приобретен песок,  осуществлены транспортные расходы на доставку песка, и вывоз мусора. Жителями громады осуществлена установка детской игровой площадке на общую сумму  20 000</a:t>
            </a:r>
            <a:r>
              <a:rPr lang="en-US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ходе реализации на разных этапах привлечены 172 человека.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3" descr="C:\Documents and Settings\tkrivaya\Рабочий стол\номинанты\новоаз р-н\DSC_1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3915194" cy="2592287"/>
          </a:xfrm>
          <a:prstGeom prst="rect">
            <a:avLst/>
          </a:prstGeom>
          <a:noFill/>
        </p:spPr>
      </p:pic>
      <p:pic>
        <p:nvPicPr>
          <p:cNvPr id="43012" name="Picture 4" descr="C:\Documents and Settings\tkrivaya\Рабочий стол\номинанты\новоаз р-н\DSC_1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3923928" cy="259806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179512" y="0"/>
            <a:ext cx="8712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/>
              <a:t> </a:t>
            </a:r>
            <a:r>
              <a:rPr lang="ru-RU" sz="2000" b="1" dirty="0" smtClean="0"/>
              <a:t>«Поддержка системы местного самоуправления: гражданское участие и партнерство » с.Розы Люксембург, Новоазовский район</a:t>
            </a:r>
            <a:endParaRPr lang="ru-RU" sz="2000" b="1" dirty="0"/>
          </a:p>
        </p:txBody>
      </p:sp>
      <p:pic>
        <p:nvPicPr>
          <p:cNvPr id="60418" name="Picture 2" descr="C:\Documents and Settings\tkrivaya\Рабочий стол\номинанты\новоаз р-н\DSCN42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4572000" cy="3429000"/>
          </a:xfrm>
          <a:prstGeom prst="rect">
            <a:avLst/>
          </a:prstGeom>
          <a:noFill/>
        </p:spPr>
      </p:pic>
      <p:pic>
        <p:nvPicPr>
          <p:cNvPr id="60419" name="Picture 3" descr="C:\Documents and Settings\tkrivaya\Рабочий стол\номинанты\новоаз р-н\DSC_1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020324"/>
            <a:ext cx="5796136" cy="38376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908720"/>
            <a:ext cx="3384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</a:t>
            </a:r>
            <a:r>
              <a:rPr lang="ru-RU" sz="2200" dirty="0" smtClean="0"/>
              <a:t>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было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2492896"/>
            <a:ext cx="3384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так</a:t>
            </a:r>
            <a:r>
              <a:rPr lang="ru-RU" sz="2200" dirty="0" smtClean="0"/>
              <a:t> стало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323528" y="620688"/>
            <a:ext cx="85324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Бюджет проекта – 299,0 тыс.грн., в т.ч.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средства областного бюджета – 100,0 тыс.грн.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Спонсором проекта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«Крутые виражи»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(строительство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скейт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парка),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выступил Артемовский местный благотворительный фонд «ДАР», который вложил в проект 199 100 гривен.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1331640" y="74285"/>
            <a:ext cx="6660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/>
              <a:t> </a:t>
            </a:r>
            <a:r>
              <a:rPr lang="ru-RU" sz="2000" b="1" dirty="0" smtClean="0"/>
              <a:t>«Крутые виражи» г.Артемовск </a:t>
            </a:r>
            <a:endParaRPr lang="ru-RU" sz="2000" b="1" dirty="0"/>
          </a:p>
        </p:txBody>
      </p:sp>
      <p:pic>
        <p:nvPicPr>
          <p:cNvPr id="1026" name="Picture 2" descr="C:\DOCUME~1\tkrivaya\LOCALS~1\Temp\Rar$DR02.188\Крутые виражи\Безымянный.bmp"/>
          <p:cNvPicPr>
            <a:picLocks noChangeAspect="1" noChangeArrowheads="1"/>
          </p:cNvPicPr>
          <p:nvPr/>
        </p:nvPicPr>
        <p:blipFill>
          <a:blip r:embed="rId2" cstate="print"/>
          <a:srcRect t="5275" b="8744"/>
          <a:stretch>
            <a:fillRect/>
          </a:stretch>
        </p:blipFill>
        <p:spPr bwMode="auto">
          <a:xfrm>
            <a:off x="1259632" y="1605745"/>
            <a:ext cx="7884368" cy="525225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~1\tkrivaya\LOCALS~1\Temp\Rar$DR12.719\Крутые виражи\10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92080" cy="3528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~1\tkrivaya\LOCALS~1\Temp\Rar$DR10.594\Крутые виражи\10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849893"/>
            <a:ext cx="6012160" cy="4008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5004048" y="476672"/>
            <a:ext cx="38519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/>
              <a:t> </a:t>
            </a:r>
            <a:r>
              <a:rPr lang="ru-RU" sz="2000" b="1" dirty="0" smtClean="0"/>
              <a:t>«Крутые виражи» г.Артемовск</a:t>
            </a:r>
            <a:endParaRPr lang="ru-RU" sz="2000" b="1" dirty="0"/>
          </a:p>
        </p:txBody>
      </p:sp>
    </p:spTree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шощ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7991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0" y="3212976"/>
            <a:ext cx="8856984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В сентябре  2012 года к юбилею города  проведены  запланированные  мероприятия  –   исторический </a:t>
            </a:r>
            <a:r>
              <a:rPr lang="ru-RU" sz="1600" dirty="0" err="1"/>
              <a:t>сити</a:t>
            </a:r>
            <a:r>
              <a:rPr lang="ru-RU" sz="1600" dirty="0"/>
              <a:t>- </a:t>
            </a:r>
            <a:r>
              <a:rPr lang="ru-RU" sz="1600" dirty="0" err="1"/>
              <a:t>квест</a:t>
            </a:r>
            <a:r>
              <a:rPr lang="ru-RU" sz="1600" dirty="0"/>
              <a:t>   «Тайна  Белого  Пеликана»  из  цикла «100 загадок истории»  с  участием  молодежных команд  предприятий города в рамках празднования Дня города. Открыл поисковую игру  сам «основатель города </a:t>
            </a:r>
            <a:r>
              <a:rPr lang="ru-RU" sz="1600" dirty="0" err="1"/>
              <a:t>Ф.Енакиев</a:t>
            </a:r>
            <a:r>
              <a:rPr lang="ru-RU" sz="1600" dirty="0"/>
              <a:t>».  На   промежуточных  станциях  участников  игры  встречали  другие исторические персонажи и костюмированные сцены.   Участники  </a:t>
            </a:r>
            <a:r>
              <a:rPr lang="ru-RU" sz="1600" dirty="0" err="1"/>
              <a:t>квеста</a:t>
            </a:r>
            <a:r>
              <a:rPr lang="ru-RU" sz="1600" dirty="0"/>
              <a:t> знакомились с малоизвестными фактами из истории города. Для продвижения по маршруту поиска ( а он проходил в разных районах города)  пригодились не только краеведческие знания, но  и туристические навыки,   и  умение логически мыслить, творчески подходить к решению задач, быстро принимать решения,  а также  сплоченность и умение работать в </a:t>
            </a:r>
            <a:r>
              <a:rPr lang="ru-RU" sz="1600" dirty="0" smtClean="0"/>
              <a:t>команде. Немаловажную роль в успехе мероприятия сыграло техническое оснащение и </a:t>
            </a:r>
            <a:r>
              <a:rPr lang="ru-RU" sz="1600" dirty="0" err="1" smtClean="0"/>
              <a:t>костюмирование</a:t>
            </a:r>
            <a:r>
              <a:rPr lang="ru-RU" sz="1600" dirty="0" smtClean="0"/>
              <a:t> мероприятия. Активная молодежь города  высказала огромное желание продолжить участие в подобных </a:t>
            </a:r>
            <a:r>
              <a:rPr lang="ru-RU" sz="1600" dirty="0" err="1" smtClean="0"/>
              <a:t>сити-квестах</a:t>
            </a:r>
            <a:r>
              <a:rPr lang="ru-RU" sz="1600" dirty="0" smtClean="0"/>
              <a:t>.  </a:t>
            </a:r>
          </a:p>
          <a:p>
            <a:pPr algn="just"/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851920" y="908720"/>
            <a:ext cx="52920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«</a:t>
            </a:r>
            <a:r>
              <a:rPr lang="ru-RU" sz="2000" b="1" dirty="0"/>
              <a:t>Исторический </a:t>
            </a:r>
            <a:r>
              <a:rPr lang="ru-RU" sz="2000" b="1" dirty="0" err="1"/>
              <a:t>квест</a:t>
            </a:r>
            <a:r>
              <a:rPr lang="ru-RU" sz="2000" b="1" dirty="0"/>
              <a:t> к 230-летию города «Енакиево: 100 загадок истории» </a:t>
            </a:r>
            <a:r>
              <a:rPr lang="ru-RU" sz="2000" b="1" dirty="0" smtClean="0"/>
              <a:t>г.Енакиево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67944" y="263691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Бюджет проекта – 17,0 тыс.грн.</a:t>
            </a:r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188640"/>
            <a:ext cx="478802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В 2013году в рамках празднования Дня города и 70-летия освобождения города от немецко-фашистских захватчиков был проведен новый  </a:t>
            </a:r>
            <a:r>
              <a:rPr lang="ru-RU" sz="1600" dirty="0" err="1"/>
              <a:t>сити-квест</a:t>
            </a:r>
            <a:r>
              <a:rPr lang="ru-RU" sz="1600" dirty="0"/>
              <a:t> «Завещание погибшего солдата»,  который прошел с еще большим интересом. В заданиях были так же использованы костюмированные сцены. Кроме того, исторические костюмы и телескоп  используются для проведения традиционной  «Ночи в музее» и других  общегородских  массовых  мероприятий   на космическую и историческую тематику:  интерактивной программы   «Небесный мир»,  игровой программы «В гостях у Феи сказки»,   музейных  встреч   «Федор  </a:t>
            </a:r>
            <a:r>
              <a:rPr lang="ru-RU" sz="1600" dirty="0" err="1"/>
              <a:t>Енакиев</a:t>
            </a:r>
            <a:r>
              <a:rPr lang="ru-RU" sz="1600" dirty="0"/>
              <a:t> в гостях у потомков». С участием исторического персонажа в ноябре 2013г. в музее проведена акция торжественного </a:t>
            </a:r>
            <a:r>
              <a:rPr lang="ru-RU" sz="1600" dirty="0" err="1"/>
              <a:t>спецгашения</a:t>
            </a:r>
            <a:r>
              <a:rPr lang="ru-RU" sz="1600" dirty="0"/>
              <a:t> почтового конверта с маркой, посвященных 130-летию выдающегося металлурга И.П.Бардина.</a:t>
            </a:r>
          </a:p>
          <a:p>
            <a:r>
              <a:rPr lang="ru-RU" sz="1600" dirty="0"/>
              <a:t>          Исторические костюмы не только пополнили материально-техническую базу музея, но и вдохнули новую жизнь в серьезные  музейные мероприятия, что позволяет привлечь в учреждение культуры интерес посетителей.</a:t>
            </a:r>
          </a:p>
        </p:txBody>
      </p:sp>
      <p:pic>
        <p:nvPicPr>
          <p:cNvPr id="3" name="Рисунок 2" descr="енакиев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4355976" cy="406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tkrivaya\Рабочий стол\фото для буклета\светлов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7872518" cy="5904656"/>
          </a:xfrm>
          <a:prstGeom prst="rect">
            <a:avLst/>
          </a:prstGeom>
          <a:noFill/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971600" y="188640"/>
            <a:ext cx="69127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«Души колодец» </a:t>
            </a:r>
            <a:r>
              <a:rPr lang="ru-RU" sz="2000" b="1" dirty="0" err="1" smtClean="0"/>
              <a:t>Добропольский</a:t>
            </a:r>
            <a:r>
              <a:rPr lang="ru-RU" sz="2000" b="1" dirty="0" smtClean="0"/>
              <a:t> район</a:t>
            </a:r>
            <a:endParaRPr lang="ru-RU" sz="2000" b="1" dirty="0"/>
          </a:p>
        </p:txBody>
      </p:sp>
    </p:spTree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-972616" y="188640"/>
            <a:ext cx="69127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«Души колодец» </a:t>
            </a:r>
            <a:r>
              <a:rPr lang="ru-RU" sz="2000" b="1" dirty="0" err="1" smtClean="0"/>
              <a:t>Добропольский</a:t>
            </a:r>
            <a:r>
              <a:rPr lang="ru-RU" sz="2000" b="1" dirty="0" smtClean="0"/>
              <a:t> район</a:t>
            </a:r>
            <a:endParaRPr lang="ru-RU" sz="2000" b="1" dirty="0"/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4932040" y="188640"/>
            <a:ext cx="421196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2011-2012 годы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Светловского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дома народных традиций стали годами динамичного развития. Бюджет проектов – 265,0 тыс.грн.,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облбюджет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200,0 тыс.грн.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Благодаря конкурсу проектов местного развития и готовности громады планировать свою стратегию развития и нести ответственность за ее результаты, возрожден и обновлен «души колодец» - сельский дом культуры, в котором сделан капитальный ремонт: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отремонтирована крыша;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заменены окна фасадной части строения на энергосберегающие;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C:\Documents and Settings\tkrivaya\Рабочий стол\фото для буклета\светлов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572000" cy="3036094"/>
          </a:xfrm>
          <a:prstGeom prst="rect">
            <a:avLst/>
          </a:prstGeom>
          <a:noFill/>
        </p:spPr>
      </p:pic>
      <p:pic>
        <p:nvPicPr>
          <p:cNvPr id="43011" name="Picture 3" descr="C:\Documents and Settings\tkrivaya\Рабочий стол\фото для буклета\светлов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53036"/>
            <a:ext cx="4139951" cy="31049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3789040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заменены входные двери и двери помещений первого этажа;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сделан капитальный ремонт фасада, вестибюля и фойе здания.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Сегодня в заведении успешно развиваются пять любительских объединений, восемь кружков для детей и молодежи.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Надежды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светловской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громады подкрепились четким осознанием того, что вместе нам все под силу. Спасибо областному совету за воплощение мечты.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539552" y="332656"/>
            <a:ext cx="81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/>
              <a:t> </a:t>
            </a:r>
            <a:r>
              <a:rPr lang="ru-RU" sz="2000" b="1" dirty="0" smtClean="0"/>
              <a:t>«</a:t>
            </a:r>
            <a:r>
              <a:rPr lang="ru-RU" sz="2000" b="1" dirty="0" err="1" smtClean="0"/>
              <a:t>Краснолиманская</a:t>
            </a:r>
            <a:r>
              <a:rPr lang="ru-RU" sz="2000" b="1" dirty="0" smtClean="0"/>
              <a:t> школа "</a:t>
            </a:r>
            <a:r>
              <a:rPr lang="ru-RU" sz="2000" b="1" dirty="0" err="1" smtClean="0"/>
              <a:t>Джур</a:t>
            </a:r>
            <a:r>
              <a:rPr lang="ru-RU" sz="2000" b="1" dirty="0" smtClean="0"/>
              <a:t>" » г.Красный Лиман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1268760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Бюджет проекта – 100,0 тыс.грн., в т.ч. средства областного совета – 80,0 тыс.грн.</a:t>
            </a:r>
          </a:p>
          <a:p>
            <a:endParaRPr lang="ru-RU" sz="2000" b="0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Школа «</a:t>
            </a:r>
            <a:r>
              <a:rPr lang="ru-RU" sz="2000" b="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Джур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основана на базе </a:t>
            </a:r>
            <a:r>
              <a:rPr lang="ru-RU" sz="2000" b="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Краснолиманского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профессионально-технического училища и насчитывает 25 воспитанников, из них 18 детей которые нуждаются в социальной защите: дети-сироты, дети-инвалиды, дети из малообеспеченных, неблагополучных или неполных семей. </a:t>
            </a:r>
          </a:p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Реализованный проект направлен  на воспитание у молодежи военно-патриотической и физической культуры, возрождение Казачьей Культуры. </a:t>
            </a:r>
            <a:endParaRPr lang="ru-RU" sz="2000" b="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Picture 21" descr="P10601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115949" cy="3086962"/>
          </a:xfrm>
          <a:prstGeom prst="rect">
            <a:avLst/>
          </a:prstGeom>
          <a:noFill/>
        </p:spPr>
      </p:pic>
      <p:pic>
        <p:nvPicPr>
          <p:cNvPr id="6" name="Picture 6" descr="P61002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53036"/>
            <a:ext cx="4139952" cy="31049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476672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Воспитанники школы «</a:t>
            </a:r>
            <a:r>
              <a:rPr lang="ru-RU" sz="2000" b="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Джур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постоянно участвуют в мероприятиях по облагораживанию и организации почетного караула памятников боевой славы </a:t>
            </a:r>
            <a:r>
              <a:rPr lang="ru-RU" sz="2000" b="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Краснолиманщины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Посещают </a:t>
            </a:r>
            <a:r>
              <a:rPr lang="ru-RU" sz="2000" b="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Святогорскую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Лавру, не только в качестве прихожан, но и как участники мероприятий, дневалят на постах и обеспечивают общественный порядок на ведомой территории. В школьных учреждениях проводятся показательные выступления, где подростки показывают чему они научились и в какой, степени владеют боевыми навыками, свои достижения в физической подготовки. Участвуют в спортивных городских и областных мероприятиях и соревнования, занимая призовые места.</a:t>
            </a:r>
            <a:endParaRPr lang="ru-RU" sz="2000" b="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Picture 16" descr="P50702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3996444" cy="53285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5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9505" y="0"/>
            <a:ext cx="4464495" cy="33483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490996" y="2938656"/>
            <a:ext cx="6309360" cy="432048"/>
          </a:xfrm>
        </p:spPr>
        <p:txBody>
          <a:bodyPr>
            <a:noAutofit/>
          </a:bodyPr>
          <a:lstStyle/>
          <a:p>
            <a:pPr algn="ctr"/>
            <a:r>
              <a:rPr lang="ru-RU" sz="3400" i="1" u="sng" dirty="0" smtClean="0">
                <a:solidFill>
                  <a:schemeClr val="tx1"/>
                </a:solidFill>
              </a:rPr>
              <a:t>Направления конкурса</a:t>
            </a:r>
            <a:endParaRPr lang="ru-RU" sz="3400" i="1" u="sng" dirty="0">
              <a:solidFill>
                <a:schemeClr val="tx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0" y="692696"/>
            <a:ext cx="5580112" cy="5688632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r>
              <a:rPr lang="ru-RU" sz="2300" dirty="0" smtClean="0"/>
              <a:t>развитие физической культуры и спорта</a:t>
            </a:r>
          </a:p>
          <a:p>
            <a:pPr lvl="0">
              <a:spcAft>
                <a:spcPts val="600"/>
              </a:spcAft>
            </a:pPr>
            <a:r>
              <a:rPr lang="ru-RU" sz="2300" dirty="0" smtClean="0"/>
              <a:t>улучшение состояния материально-технической базы бюджетных учреждений социально-культурной сферы</a:t>
            </a:r>
          </a:p>
          <a:p>
            <a:pPr lvl="0">
              <a:spcAft>
                <a:spcPts val="600"/>
              </a:spcAft>
            </a:pPr>
            <a:r>
              <a:rPr lang="ru-RU" sz="2300" dirty="0" smtClean="0"/>
              <a:t>благоустройство населенных пунктов, в т.ч. озеленение территории и создание малых архитектурных форм в местах массового отдыха населения</a:t>
            </a:r>
          </a:p>
          <a:p>
            <a:pPr lvl="0">
              <a:spcAft>
                <a:spcPts val="600"/>
              </a:spcAft>
            </a:pPr>
            <a:r>
              <a:rPr lang="ru-RU" sz="2300" dirty="0" smtClean="0"/>
              <a:t>ремонт памятников, исторических зданий и сооружений, а также местных достопримечательностей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0" y="260648"/>
            <a:ext cx="88924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«Ремонт </a:t>
            </a:r>
            <a:r>
              <a:rPr lang="ru-RU" sz="2000" b="1" dirty="0"/>
              <a:t>памятника Чернобыльской Славы» г.Славянск</a:t>
            </a:r>
          </a:p>
        </p:txBody>
      </p:sp>
      <p:pic>
        <p:nvPicPr>
          <p:cNvPr id="6145" name="Picture 1" descr="C:\Documents and Settings\tkrivaya\Рабочий стол\номинанты\славянск\DSC_0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4840031" cy="3240360"/>
          </a:xfrm>
          <a:prstGeom prst="rect">
            <a:avLst/>
          </a:prstGeom>
          <a:noFill/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5004048" y="836712"/>
            <a:ext cx="392392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целью увековечивания подвига ликвидаторов последствий аварии на Чернобыльской АЭС, в дань памяти о всех категориях граждан Украины и г</a:t>
            </a:r>
            <a:r>
              <a:rPr lang="uk-UA" sz="1800" b="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Славянска Донецкой области, пострадавших вследствие Чернобыльской катастрофы, СГОИ  ВООИ «Союз Чернобыль Украины»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мае 2010года инициировала сооружение Памятника «Чернобыльской Славы».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221088"/>
            <a:ext cx="86409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рамках победы в областном  конкуре проектов местного развития на реализацию проекта было выделено 100,0 тыс.грн. средств областного совета. </a:t>
            </a:r>
          </a:p>
          <a:p>
            <a:r>
              <a:rPr lang="ru-RU" sz="1800" b="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Памятник «Чернобыльской Славы» представляет собой выполненный из красного гранита, вертикальный полый обелиск, увенчанный крестом. Внутрь обелиска вставлен куб из черного и серого гранита с нарисованными на нем иконами.</a:t>
            </a:r>
          </a:p>
          <a:p>
            <a:r>
              <a:rPr lang="ru-RU" sz="1800" b="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 кубом находится колокол с элементами распада атома. К памятнику ведут ступени и пандус, выходящие с пьедестала на  площадку, выполненную в форме знака радиационной опасности.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endParaRPr lang="ru-RU" sz="1800" b="0" dirty="0" smtClean="0">
              <a:latin typeface="Arial" pitchFamily="3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653136"/>
            <a:ext cx="8388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момента сооружения памятника были проведены работы по благоустройству сквера вокруг него и прилегающей территории: поставлены декоративные ограждения, установлены 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лавки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озеленены клумбы.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Памятник и сквер вокруг него используется для проведения официальных мероприятий и служит местом досуга и отдыха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славянцев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0" y="260648"/>
            <a:ext cx="88924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«Ремонт </a:t>
            </a:r>
            <a:r>
              <a:rPr lang="ru-RU" sz="2000" b="1" dirty="0"/>
              <a:t>памятника Чернобыльской Славы» г.Славянск</a:t>
            </a:r>
          </a:p>
        </p:txBody>
      </p:sp>
      <p:pic>
        <p:nvPicPr>
          <p:cNvPr id="78850" name="Picture 2" descr="C:\Documents and Settings\tkrivaya\Рабочий стол\номинанты\славянск\DSC_0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764704"/>
            <a:ext cx="5808038" cy="38884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0" y="116632"/>
            <a:ext cx="88924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/>
              <a:t> </a:t>
            </a:r>
            <a:r>
              <a:rPr lang="ru-RU" sz="2000" b="1" dirty="0" smtClean="0"/>
              <a:t>«Чтить </a:t>
            </a:r>
            <a:r>
              <a:rPr lang="ru-RU" sz="2000" b="1" dirty="0"/>
              <a:t>память горняков – наш общий долг» г.Красноармейск</a:t>
            </a:r>
            <a:endParaRPr lang="ru-RU" sz="2000" dirty="0"/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716016" y="641594"/>
            <a:ext cx="428396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сожалению, не всегда шахты радуют жителей своими победами и достижениями, иногда огорчают потерями жизней горняков. </a:t>
            </a: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«Чтить память горняков – наш общий долг»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под таким девизом инициативная группа жителей города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Родинское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возглавляемая Героем Украины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Гордовенко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Михаилом Васильевичем, </a:t>
            </a:r>
            <a:r>
              <a:rPr kumimoji="0" lang="uk-UA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взяла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участие в областном конкурсе проектов местного развития в 2012 году с целью благоустройства Парка «Шахтёрский».</a:t>
            </a:r>
          </a:p>
          <a:p>
            <a:pPr lvl="0"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Профсоюз ГП «УК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Краснолиманская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взял на себя работы по изготовлению и установке Памятника на сумму 113,8 тыс. грн. По внешнему виду он похож на глыбу угля, на поверхности памятника – 241 фамилия тех, кто погиб, добывая уголь на шахтах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Краснолиманская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Родинская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», первая трагическая дата на камне - 1955 год, последняя - 6-е декабря 2012 года. В августе 2013 года накануне Дня города и Дня Шахтёра достоялось торжественное открытие памятника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tkrivaya\Рабочий стол\фото для буклета\родин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tkrivaya\Рабочий стол\фото для буклета\родин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45024"/>
            <a:ext cx="4077745" cy="3058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0" y="116632"/>
            <a:ext cx="88924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Ремонт </a:t>
            </a:r>
            <a:r>
              <a:rPr lang="ru-RU" sz="2000" b="1" dirty="0"/>
              <a:t>памятника "Братская могила советских воинов" </a:t>
            </a:r>
            <a:r>
              <a:rPr lang="ru-RU" sz="2000" b="1" dirty="0" smtClean="0"/>
              <a:t>г.Волноваха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5373216"/>
            <a:ext cx="9144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В рамках проекта выполнен ремонт памятника Братской могилы воинов, благоустроена прилегающая к нему территория. Благодаря таким проектам молодежи прививается дух патриотизма, уважения к нашей истории и старшему поколению. </a:t>
            </a: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Бюджет проекта составил 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143,5 тыс.грн.,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в т.ч. средства областного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бюджета – 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100,0тыс.грн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и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спонсорские средства. </a:t>
            </a: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tkrivaya\Рабочий стол\фото для буклета\волнов 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764704"/>
            <a:ext cx="6025420" cy="451880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«Здоровые дети - будущее нации» </a:t>
            </a:r>
            <a:r>
              <a:rPr lang="ru-RU" sz="2000" b="1" dirty="0" err="1" smtClean="0"/>
              <a:t>пгт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Володарское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72706" name="Picture 2" descr="\\Moon\monitoring\Мини-проекты\2013\5 лет конкурсу\Володарский р-н\PIC_0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896544" cy="337464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76056" y="1124745"/>
            <a:ext cx="4067944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0" dirty="0" smtClean="0"/>
              <a:t>Победа в областном конкурсе в  2012 году мини-проекта «Здоровые дети - будущее нации» дала возможность за последние 20 лет провести капитальный ремонт в детском инфекционном отделении Володарской центральной районной больницы, рассчитанном на 25 койко-мест. Ежегодно в отделении пролечивается более 600 детей, в том числе в возрасте до 1 года 110 человек.</a:t>
            </a:r>
          </a:p>
          <a:p>
            <a:endParaRPr lang="ru-RU" b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4725144"/>
            <a:ext cx="504056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0" dirty="0" smtClean="0"/>
              <a:t>В ходе реализации проекта был проведен  ремонт в палатах для больных, которые оснащены новой мебелью, переоборудованы  помещения  для личной гигиены, заменены оконные блоки на металлопластиковые.</a:t>
            </a:r>
          </a:p>
        </p:txBody>
      </p:sp>
    </p:spTree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\\Moon\monitoring\Мини-проекты\2013\5 лет конкурсу\Володарский р-н\PIC_0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6632"/>
            <a:ext cx="5976664" cy="4248472"/>
          </a:xfrm>
          <a:prstGeom prst="rect">
            <a:avLst/>
          </a:prstGeom>
          <a:noFill/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323528" y="4668381"/>
            <a:ext cx="864096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Проект дал возможность реализовать конституционные права детей на получение  доступной, качественной медицинской помощи и создать все необходимые санитарно-гигиенические нормы для пребывания больных во время лечения, и выполнить задачи поставленные Правительством во время проведения эксперимента по реформированию системы здравоохранения в Донецкой области.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Общий бюджет проекта составил 186,0 тыс.грн,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из них средства </a:t>
            </a:r>
            <a:r>
              <a:rPr lang="ru-RU" sz="1600" dirty="0" smtClean="0"/>
              <a:t>областного бюджета – 100,0 тыс.грн.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467600" cy="560406"/>
          </a:xfrm>
        </p:spPr>
        <p:txBody>
          <a:bodyPr>
            <a:noAutofit/>
          </a:bodyPr>
          <a:lstStyle/>
          <a:p>
            <a:r>
              <a:rPr lang="ru-RU" sz="3600" b="1" i="1" u="sng" dirty="0" smtClean="0">
                <a:solidFill>
                  <a:schemeClr val="tx1"/>
                </a:solidFill>
              </a:rPr>
              <a:t>Категории</a:t>
            </a:r>
            <a:r>
              <a:rPr lang="ru-RU" sz="3600" u="sng" dirty="0" smtClean="0">
                <a:solidFill>
                  <a:schemeClr val="tx1"/>
                </a:solidFill>
              </a:rPr>
              <a:t> </a:t>
            </a:r>
            <a:r>
              <a:rPr lang="ru-RU" sz="3600" b="1" i="1" u="sng" dirty="0" smtClean="0">
                <a:solidFill>
                  <a:schemeClr val="tx1"/>
                </a:solidFill>
              </a:rPr>
              <a:t>проектов</a:t>
            </a:r>
            <a:endParaRPr lang="ru-RU" sz="3600" b="1" i="1" u="sng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1125538"/>
            <a:ext cx="9144000" cy="5537200"/>
          </a:xfrm>
        </p:spPr>
        <p:txBody>
          <a:bodyPr>
            <a:normAutofit fontScale="77500" lnSpcReduction="20000"/>
          </a:bodyPr>
          <a:lstStyle/>
          <a:p>
            <a:pPr marL="342900" lvl="0" indent="-342900"/>
            <a:r>
              <a:rPr lang="en-US" sz="3400" dirty="0" smtClean="0">
                <a:solidFill>
                  <a:schemeClr val="accent1">
                    <a:lumMod val="75000"/>
                  </a:schemeClr>
                </a:solidFill>
              </a:rPr>
              <a:t>I.   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400" dirty="0" smtClean="0"/>
              <a:t>Проекты, в которых плановый </a:t>
            </a:r>
            <a:r>
              <a:rPr lang="ru-RU" sz="3400" dirty="0" smtClean="0">
                <a:solidFill>
                  <a:schemeClr val="tx1"/>
                </a:solidFill>
              </a:rPr>
              <a:t>объем</a:t>
            </a:r>
            <a:r>
              <a:rPr lang="en-US" sz="3400" dirty="0" smtClean="0">
                <a:solidFill>
                  <a:schemeClr val="tx1"/>
                </a:solidFill>
              </a:rPr>
              <a:t> </a:t>
            </a:r>
            <a:r>
              <a:rPr lang="ru-RU" sz="3400" dirty="0" smtClean="0">
                <a:solidFill>
                  <a:schemeClr val="tx1"/>
                </a:solidFill>
              </a:rPr>
              <a:t>финансирования из областного бюджета не превышает 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20,</a:t>
            </a:r>
            <a:r>
              <a:rPr lang="en-US" sz="3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0 </a:t>
            </a:r>
            <a:r>
              <a:rPr lang="ru-RU" sz="3400" dirty="0" err="1" smtClean="0">
                <a:solidFill>
                  <a:schemeClr val="accent1">
                    <a:lumMod val="75000"/>
                  </a:schemeClr>
                </a:solidFill>
              </a:rPr>
              <a:t>тыс.грн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3400" dirty="0" smtClean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endParaRPr lang="ru-RU" sz="3400" dirty="0" smtClean="0"/>
          </a:p>
          <a:p>
            <a:pPr marL="342900" indent="-342900"/>
            <a:r>
              <a:rPr lang="en-US" sz="3400" dirty="0" smtClean="0">
                <a:solidFill>
                  <a:schemeClr val="accent1">
                    <a:lumMod val="75000"/>
                  </a:schemeClr>
                </a:solidFill>
              </a:rPr>
              <a:t>II.   </a:t>
            </a:r>
            <a:r>
              <a:rPr lang="ru-RU" sz="3400" dirty="0" smtClean="0">
                <a:solidFill>
                  <a:schemeClr val="tx1"/>
                </a:solidFill>
              </a:rPr>
              <a:t>Проекты, в которых плановый объем финансирования из областного бюджета составляет от 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20,</a:t>
            </a:r>
            <a:r>
              <a:rPr lang="en-US" sz="3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0 </a:t>
            </a:r>
            <a:r>
              <a:rPr lang="ru-RU" sz="3400" dirty="0" smtClean="0">
                <a:solidFill>
                  <a:schemeClr val="tx1"/>
                </a:solidFill>
              </a:rPr>
              <a:t>до 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100,</a:t>
            </a:r>
            <a:r>
              <a:rPr lang="en-US" sz="3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0 </a:t>
            </a:r>
            <a:r>
              <a:rPr lang="ru-RU" sz="3400" dirty="0" err="1" smtClean="0">
                <a:solidFill>
                  <a:schemeClr val="accent1">
                    <a:lumMod val="75000"/>
                  </a:schemeClr>
                </a:solidFill>
              </a:rPr>
              <a:t>тыс.грн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lvl="0" indent="-342900"/>
            <a:endParaRPr lang="en-US" sz="3400" dirty="0" smtClean="0"/>
          </a:p>
          <a:p>
            <a:pPr marL="342900" lvl="0" indent="-342900"/>
            <a:r>
              <a:rPr lang="en-US" sz="3400" dirty="0" smtClean="0">
                <a:solidFill>
                  <a:schemeClr val="accent1">
                    <a:lumMod val="75000"/>
                  </a:schemeClr>
                </a:solidFill>
              </a:rPr>
              <a:t>III. 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400" dirty="0" smtClean="0">
                <a:solidFill>
                  <a:schemeClr val="tx1"/>
                </a:solidFill>
              </a:rPr>
              <a:t>Проекты  по установке и обустройству открытых  спортивных площадок при общеобразовательных учебных заведениях, по месту жительства населения, а также в местах отдыха, плановый объем финансирования из областного бюджета, по которым не превышает 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155,</a:t>
            </a:r>
            <a:r>
              <a:rPr lang="en-US" sz="3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0 тыс.грн.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323528" y="332656"/>
            <a:ext cx="8280920" cy="4873752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ru-RU" b="1" i="1" u="sng" dirty="0" smtClean="0">
                <a:solidFill>
                  <a:schemeClr val="accent1">
                    <a:lumMod val="75000"/>
                  </a:schemeClr>
                </a:solidFill>
              </a:rPr>
              <a:t>Конкурсный отбор проектов </a:t>
            </a:r>
          </a:p>
          <a:p>
            <a:pPr algn="ctr">
              <a:buNone/>
            </a:pPr>
            <a:r>
              <a:rPr lang="ru-RU" b="1" i="1" u="sng" dirty="0" smtClean="0">
                <a:solidFill>
                  <a:schemeClr val="accent1">
                    <a:lumMod val="75000"/>
                  </a:schemeClr>
                </a:solidFill>
              </a:rPr>
              <a:t>проводится в </a:t>
            </a:r>
            <a:r>
              <a:rPr lang="en-US" b="1" i="1" u="sng" dirty="0" smtClean="0">
                <a:solidFill>
                  <a:schemeClr val="accent1">
                    <a:lumMod val="75000"/>
                  </a:schemeClr>
                </a:solidFill>
              </a:rPr>
              <a:t>II</a:t>
            </a:r>
            <a:r>
              <a:rPr lang="ru-RU" b="1" i="1" u="sng" dirty="0" smtClean="0">
                <a:solidFill>
                  <a:schemeClr val="accent1">
                    <a:lumMod val="75000"/>
                  </a:schemeClr>
                </a:solidFill>
              </a:rPr>
              <a:t> этапа: </a:t>
            </a:r>
          </a:p>
          <a:p>
            <a:r>
              <a:rPr lang="ru-RU" dirty="0" smtClean="0"/>
              <a:t>на местном уровне ( </a:t>
            </a:r>
            <a:r>
              <a:rPr lang="en-US" dirty="0" smtClean="0"/>
              <a:t>I</a:t>
            </a:r>
            <a:r>
              <a:rPr lang="ru-RU" dirty="0" smtClean="0"/>
              <a:t> этап) – </a:t>
            </a:r>
            <a:r>
              <a:rPr lang="ru-RU" b="1" dirty="0" smtClean="0"/>
              <a:t>Местные экспертные   группы</a:t>
            </a:r>
          </a:p>
          <a:p>
            <a:r>
              <a:rPr lang="ru-RU" dirty="0" smtClean="0"/>
              <a:t>на областном уровне ( </a:t>
            </a:r>
            <a:r>
              <a:rPr lang="en-US" dirty="0" smtClean="0"/>
              <a:t>II</a:t>
            </a:r>
            <a:r>
              <a:rPr lang="ru-RU" dirty="0" smtClean="0"/>
              <a:t> этап) – </a:t>
            </a:r>
            <a:r>
              <a:rPr lang="ru-RU" b="1" dirty="0" smtClean="0"/>
              <a:t>Наблюдательный совет</a:t>
            </a:r>
          </a:p>
          <a:p>
            <a:endParaRPr lang="ru-RU" dirty="0"/>
          </a:p>
        </p:txBody>
      </p:sp>
      <p:pic>
        <p:nvPicPr>
          <p:cNvPr id="4" name="Рисунок 3" descr="отбо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780928"/>
            <a:ext cx="5154149" cy="38656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179512" y="260648"/>
            <a:ext cx="8712968" cy="4873752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ru-RU" b="1" i="1" u="sng" dirty="0" smtClean="0">
                <a:solidFill>
                  <a:schemeClr val="accent1">
                    <a:lumMod val="75000"/>
                  </a:schemeClr>
                </a:solidFill>
              </a:rPr>
              <a:t>Из проектов, набравших наибольшее число баллов, членами МЭГ формируется перечень проектов:</a:t>
            </a:r>
          </a:p>
          <a:p>
            <a:pPr lvl="0"/>
            <a:r>
              <a:rPr lang="en-US" i="1" dirty="0" smtClean="0"/>
              <a:t>I </a:t>
            </a:r>
            <a:r>
              <a:rPr lang="ru-RU" i="1" dirty="0" smtClean="0"/>
              <a:t>категории </a:t>
            </a:r>
            <a:r>
              <a:rPr lang="ru-RU" dirty="0" smtClean="0"/>
              <a:t>– от города/района –  не более </a:t>
            </a:r>
            <a:r>
              <a:rPr lang="ru-RU" b="1" dirty="0" smtClean="0"/>
              <a:t>10</a:t>
            </a:r>
            <a:r>
              <a:rPr lang="en-US" b="1" dirty="0" smtClean="0"/>
              <a:t> </a:t>
            </a:r>
            <a:r>
              <a:rPr lang="ru-RU" dirty="0" smtClean="0"/>
              <a:t>заявок;</a:t>
            </a:r>
            <a:endParaRPr lang="en-US" dirty="0" smtClean="0"/>
          </a:p>
          <a:p>
            <a:pPr lvl="0">
              <a:buNone/>
            </a:pPr>
            <a:endParaRPr lang="ru-RU" dirty="0" smtClean="0"/>
          </a:p>
          <a:p>
            <a:pPr lvl="0"/>
            <a:r>
              <a:rPr lang="en-US" i="1" dirty="0" smtClean="0"/>
              <a:t>II </a:t>
            </a:r>
            <a:r>
              <a:rPr lang="ru-RU" i="1" dirty="0" smtClean="0"/>
              <a:t>и </a:t>
            </a:r>
            <a:r>
              <a:rPr lang="en-US" i="1" dirty="0" smtClean="0"/>
              <a:t>III </a:t>
            </a:r>
            <a:r>
              <a:rPr lang="ru-RU" i="1" dirty="0" smtClean="0"/>
              <a:t>категорий </a:t>
            </a:r>
            <a:r>
              <a:rPr lang="ru-RU" dirty="0" smtClean="0"/>
              <a:t>– от города/района – не более</a:t>
            </a:r>
            <a:r>
              <a:rPr lang="en-US" dirty="0" smtClean="0"/>
              <a:t>     </a:t>
            </a:r>
            <a:r>
              <a:rPr lang="ru-RU" b="1" dirty="0" smtClean="0"/>
              <a:t>3</a:t>
            </a:r>
            <a:r>
              <a:rPr lang="ru-RU" dirty="0" smtClean="0"/>
              <a:t> заявок по каждой категории.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26" name="Picture 2" descr="\\Moon\monitoring\Мини-проекты\2012\фото для презентации\1237755207_dreamstime_3717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924944"/>
            <a:ext cx="6408712" cy="3600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BF903DC-3861-4367-A5FC-342D5824297E}" type="slidenum">
              <a:rPr lang="uk-UA" smtClean="0"/>
              <a:pPr>
                <a:defRPr/>
              </a:pPr>
              <a:t>6</a:t>
            </a:fld>
            <a:endParaRPr lang="uk-UA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51520" y="1052736"/>
          <a:ext cx="468052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572000" y="1052736"/>
          <a:ext cx="442798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BF903DC-3861-4367-A5FC-342D5824297E}" type="slidenum">
              <a:rPr lang="uk-UA" smtClean="0"/>
              <a:pPr>
                <a:defRPr/>
              </a:pPr>
              <a:t>7</a:t>
            </a:fld>
            <a:endParaRPr lang="uk-UA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0" y="1700808"/>
          <a:ext cx="464400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427984" y="1628800"/>
          <a:ext cx="471601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CD4AF-35A5-4565-AF4E-968020EEAD6F}" type="slidenum">
              <a:rPr lang="uk-UA" smtClean="0"/>
              <a:pPr>
                <a:defRPr/>
              </a:pPr>
              <a:t>8</a:t>
            </a:fld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179512" y="620688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Примеры реализованных проектов</a:t>
            </a:r>
            <a:endParaRPr lang="ru-RU" sz="4000" b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C:\Documents and Settings\tkrivaya\Рабочий стол\для сценаристов\подборка фото\детские и спорт площадки\IMG_1577.jpg"/>
          <p:cNvPicPr>
            <a:picLocks noChangeAspect="1" noChangeArrowheads="1"/>
          </p:cNvPicPr>
          <p:nvPr/>
        </p:nvPicPr>
        <p:blipFill>
          <a:blip r:embed="rId2" cstate="print"/>
          <a:srcRect t="12308"/>
          <a:stretch>
            <a:fillRect/>
          </a:stretch>
        </p:blipFill>
        <p:spPr bwMode="auto">
          <a:xfrm>
            <a:off x="539552" y="1772816"/>
            <a:ext cx="8128196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CD4AF-35A5-4565-AF4E-968020EEAD6F}" type="slidenum">
              <a:rPr lang="uk-UA" smtClean="0"/>
              <a:pPr>
                <a:defRPr/>
              </a:pPr>
              <a:t>9</a:t>
            </a:fld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5076056" y="332656"/>
            <a:ext cx="388843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/>
            <a:r>
              <a:rPr lang="ru-RU" sz="1800" dirty="0" smtClean="0"/>
              <a:t>В отдельную конкурсную категорию в 2012 году были вынесены проекты по обустройству комплексных спортивных площадок на территории ОШ или в пешеходной доступности к ним.</a:t>
            </a:r>
          </a:p>
          <a:p>
            <a:pPr indent="432000" algn="just"/>
            <a:r>
              <a:rPr lang="ru-RU" sz="1800" dirty="0" smtClean="0"/>
              <a:t>Такие проекты носили ярко выраженную </a:t>
            </a:r>
            <a:r>
              <a:rPr lang="ru-RU" sz="1800" dirty="0" err="1" smtClean="0"/>
              <a:t>имиджевую</a:t>
            </a:r>
            <a:r>
              <a:rPr lang="ru-RU" sz="1800" dirty="0" smtClean="0"/>
              <a:t> составляющую. В честь празднования 80-летия Донецкой области в городах и селах области установлено 80 типовых спортивных площадок, что позволило повысить заинтересованность населения различных возрастных групп к занятиям спортом и проводить школьные уроки по воспитанию физической культуры на более качественном уровне</a:t>
            </a:r>
            <a:endParaRPr lang="ru-RU" sz="1800" dirty="0"/>
          </a:p>
        </p:txBody>
      </p:sp>
      <p:pic>
        <p:nvPicPr>
          <p:cNvPr id="19459" name="Picture 3" descr="C:\Documents and Settings\tkrivaya\Рабочий стол\для сценаристов\подборка фото\детские и спорт площадки\DSCN4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96544" cy="3264363"/>
          </a:xfrm>
          <a:prstGeom prst="rect">
            <a:avLst/>
          </a:prstGeom>
          <a:noFill/>
        </p:spPr>
      </p:pic>
      <p:pic>
        <p:nvPicPr>
          <p:cNvPr id="19460" name="Picture 4" descr="C:\Documents and Settings\tkrivaya\Рабочий стол\для сценаристов\подборка фото\детские и спорт площадки\DSC_0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77344"/>
            <a:ext cx="5070984" cy="33806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6794</TotalTime>
  <Words>1576</Words>
  <Application>Microsoft Office PowerPoint</Application>
  <PresentationFormat>Экран (4:3)</PresentationFormat>
  <Paragraphs>100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Воздушный поток</vt:lpstr>
      <vt:lpstr>Слайд 1</vt:lpstr>
      <vt:lpstr>Направления конкурса</vt:lpstr>
      <vt:lpstr>Категории проектов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UNDP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CBI</dc:creator>
  <cp:lastModifiedBy>astreleckaya</cp:lastModifiedBy>
  <cp:revision>450</cp:revision>
  <cp:lastPrinted>2012-12-11T10:24:42Z</cp:lastPrinted>
  <dcterms:created xsi:type="dcterms:W3CDTF">2008-08-23T18:57:19Z</dcterms:created>
  <dcterms:modified xsi:type="dcterms:W3CDTF">2014-01-27T12:16:42Z</dcterms:modified>
</cp:coreProperties>
</file>