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1" r:id="rId3"/>
    <p:sldId id="262" r:id="rId4"/>
    <p:sldId id="264" r:id="rId5"/>
    <p:sldId id="256" r:id="rId6"/>
    <p:sldId id="257" r:id="rId7"/>
    <p:sldId id="258" r:id="rId8"/>
    <p:sldId id="259" r:id="rId9"/>
    <p:sldId id="260" r:id="rId10"/>
    <p:sldId id="268" r:id="rId11"/>
    <p:sldId id="266" r:id="rId12"/>
    <p:sldId id="265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dirty="0" smtClean="0"/>
              <a:t>Зразок заголовка</a:t>
            </a:r>
            <a:endParaRPr lang="ru-RU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5619-7DB0-419F-8446-27F86B35A551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D45E-D2C7-4506-8C8C-DE93E00FD24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802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5619-7DB0-419F-8446-27F86B35A551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D45E-D2C7-4506-8C8C-DE93E00FD24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47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5619-7DB0-419F-8446-27F86B35A551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D45E-D2C7-4506-8C8C-DE93E00FD24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578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5619-7DB0-419F-8446-27F86B35A551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D45E-D2C7-4506-8C8C-DE93E00FD24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09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5619-7DB0-419F-8446-27F86B35A551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D45E-D2C7-4506-8C8C-DE93E00FD24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937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5619-7DB0-419F-8446-27F86B35A551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D45E-D2C7-4506-8C8C-DE93E00FD24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76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5619-7DB0-419F-8446-27F86B35A551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D45E-D2C7-4506-8C8C-DE93E00FD24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23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Зразок заголовка</a:t>
            </a:r>
            <a:endParaRPr lang="ru-RU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5619-7DB0-419F-8446-27F86B35A551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D45E-D2C7-4506-8C8C-DE93E00FD24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23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5619-7DB0-419F-8446-27F86B35A551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D45E-D2C7-4506-8C8C-DE93E00FD24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269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5619-7DB0-419F-8446-27F86B35A551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D45E-D2C7-4506-8C8C-DE93E00FD24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554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5619-7DB0-419F-8446-27F86B35A551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D45E-D2C7-4506-8C8C-DE93E00FD24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3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A5619-7DB0-419F-8446-27F86B35A551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7D45E-D2C7-4506-8C8C-DE93E00FD24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88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19448" y="5525036"/>
            <a:ext cx="11153103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uk-UA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.Маріуполь</a:t>
            </a: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2021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9447" y="734464"/>
            <a:ext cx="11153104" cy="378565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</a:p>
          <a:p>
            <a:pPr algn="ctr"/>
            <a:r>
              <a:rPr lang="uk-UA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адміністративно-територіального устрою Донецької області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234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9665" y="224853"/>
            <a:ext cx="11137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НОВІ ПОВНОВАЖЕННЯ ОМС БАЗОВОГО РІВНЯ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784" y="809469"/>
            <a:ext cx="11587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Реформа децентралізації дала поштовх для формування дієздатних, найбільш наближених до громади органів місцевого самоврядування на базовому рівні, які представляють інтереси жителів об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єднаних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територіальних громад.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784" y="1855750"/>
            <a:ext cx="1158739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Новоутворені сільські, селищні, міські ради дістали відповідні повноваження та ресурси, що їх раніше мали міста обласного значення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 внесенням змін до Податкового та Бюджетного кодексів України сільські, селищні, міські ради отримали більше фінансів для підвищення економічної спроможності:</a:t>
            </a:r>
          </a:p>
          <a:p>
            <a:pPr marL="285750" indent="-285750">
              <a:buFontTx/>
              <a:buChar char="-"/>
            </a:pPr>
            <a:r>
              <a:rPr lang="uk-UA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всі ОТГ відтепер мають прямі міжбюджетні відносини з державним бюджетом (до реформи прямі міжбюджетні      відносини мали лише обласні та районні бюджети, бюджети міст обласного значення)</a:t>
            </a:r>
          </a:p>
          <a:p>
            <a:pPr marL="285750" indent="-285750">
              <a:buFontTx/>
              <a:buChar char="-"/>
            </a:pPr>
            <a:r>
              <a:rPr lang="uk-UA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виконання делегованих державою повноважень їм надаються відповідні трансферти (дотації, освітня та медична субвенції, субвенція на розвиток інфраструктури громад тощо)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Децентралізовано повноваження у сфері </a:t>
            </a:r>
            <a:r>
              <a:rPr lang="uk-UA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архитектурно</a:t>
            </a:r>
            <a:r>
              <a:rPr lang="uk-UA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-будівельного контролю, ОМС надано право самостійно визначати містобудівну політику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Децентралізовано повноваження щодо регулювання земельних відносин, зокрема, ОТГ отримали право розпоряджатись землями за межами населених пунктів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Передано на рівень громад частину повноважень ЦОВВ щодо надання базових адміністративних послуг: реєстрацію нерухомості, бізнесу, місце проживання особи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Розмежовано повноваження у сфері освіти, охорони </a:t>
            </a:r>
            <a:r>
              <a:rPr lang="uk-UA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я, дозвілля, соціально-економічного розвитку, інфраструктури між органами місцевого самоврядування та органами виконавчої влади на кожному з територіальних рівнів адміністративно-територіального устрою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9783" y="6133844"/>
            <a:ext cx="1158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Всі галузеві повноваження ОМС базового рівня закріплені в Законі України «Про місцеве самоврядування в Україні» та у спеціальних законах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517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9528" y="509666"/>
            <a:ext cx="10762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ПОВНОВАЖЕННЯ РАЙОННИХ РАД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646" y="1124262"/>
            <a:ext cx="11242623" cy="5420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Відповідно до ст.143 Конституції України районні ради: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uk-UA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затверджують програми соціально-економічного та культурного розвитку району, контролюють їх виконання;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uk-UA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затверджують районний бюджет та контролюють його виконання;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uk-UA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вирішують інші питання, віднесені законом до їхньої компетенції.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uk-UA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uk-UA" sz="1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Відповідно до ст.43 Закону України «Про місцеве самоврядування в Україні» районні ради: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uk-UA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вирішують в установленому законом порядку питання щодо управління об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єктами</a:t>
            </a:r>
            <a:r>
              <a:rPr lang="uk-UA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спільної власності територіальних громад сіл, селищ, міст, що перебувають в управлінні районної ради;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uk-U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uk-UA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ирішують відповідно до закону питання про надання дозволу на спеціальне використання природних ресурсів районного значення, а також про скасування такого дозволу;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uk-U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uk-UA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риймають рішення про організацію територій і об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єктів</a:t>
            </a:r>
            <a:r>
              <a:rPr lang="uk-UA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природно-заповідного фонду місцевого значення та інших територій, що підлягають особливій охороні;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uk-U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uk-UA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риймають рішення щодо делегування місцевим державним адміністраціям окремих повноважень районних рад;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uk-U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uk-UA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аслуховують звіти голів місцевих державних адміністрацій, їх заступників, керівників структурних підрозділів місцевих державних адміністрацій про виконання програм соціально-економічного та культурного розвитку, бюджету, рішень ради із зазначених питань, а також про здійснення МДА делегованих їм радою повноважень;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uk-UA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заслуховують інформацію прокурорів та керівних органів Національної поліції про стан законності, боротьби зі злочинністю, охорони громадського порядку та результати діяльності на відповідній території.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44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9508" y="554636"/>
            <a:ext cx="10508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ПОВНОВАЖЕННЯ РАЙОННИХ ДЕРЖАВНИХ АДМІНІСТРАЦІЙ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9398" y="1120463"/>
            <a:ext cx="112947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Відповідно до ст.119 Конституції України </a:t>
            </a:r>
            <a:r>
              <a:rPr lang="uk-UA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районні державні адміністрації забезпечують:</a:t>
            </a:r>
            <a:endParaRPr lang="uk-UA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Виконання Конституції та Законів України, актів Президента України, КМУ, інших органів виконавчої влади.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Законність і правопорядок; додержання прав і свобод громадян.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Виконання державних і регіональних програм соціально-економічного і культурного розвитку, програм охорони довкілля, а в місцях компактного проживання корінних народів і національних меншин – також програм їх національно-культурного розвитку.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Підготовку та виконання районного бюджету.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Звіт про виконання районного бюджету і програм.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Взаємодію з органами місцевого самоврядування.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Реалізацію інших наданих державою, а також делегованих районною радою повноважень.</a:t>
            </a:r>
          </a:p>
          <a:p>
            <a:pPr marL="342900" indent="-342900">
              <a:buFont typeface="+mj-lt"/>
              <a:buAutoNum type="arabicPeriod"/>
            </a:pPr>
            <a:endParaRPr lang="uk-UA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зв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язку</a:t>
            </a:r>
            <a:r>
              <a:rPr lang="uk-UA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децентралізацією влади, реформою місцевого самоврядування, передачею повноважень на рівень громад, змінено компетенції </a:t>
            </a:r>
            <a:r>
              <a:rPr lang="uk-UA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районних державних адміністрацій.</a:t>
            </a:r>
            <a:endParaRPr lang="uk-UA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РДА, які утворені на новій адміністративно-територіальній основі, згідно з Постановою КМУ від 28.12.2020 № 1376, створюються наступні структурні підрозділи:</a:t>
            </a:r>
          </a:p>
          <a:p>
            <a:endParaRPr lang="uk-UA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727914"/>
              </p:ext>
            </p:extLst>
          </p:nvPr>
        </p:nvGraphicFramePr>
        <p:xfrm>
          <a:off x="489398" y="4328160"/>
          <a:ext cx="11294772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2461"/>
                <a:gridCol w="5602311"/>
              </a:tblGrid>
              <a:tr h="1774716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Щодо здійснення виконавчої влади з питань:</a:t>
                      </a:r>
                    </a:p>
                    <a:p>
                      <a:endParaRPr lang="uk-UA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Внутрішнього аудиту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Соціального захисту населення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Інформаційної діяльності та комунікацій з громадськістю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Цифрового розвитку та організації діяльності ЦНАП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Оборонної роботи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Цивільного захисту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Із забезпечення взаємодії</a:t>
                      </a:r>
                      <a:r>
                        <a:rPr lang="uk-U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 здійснення окремих повноважень ОМС з питань: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Фінансів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Забезпечення взаємодії з ОМС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Соціально-економічного розвитку територій, а саме: економіки, агропромислового розвитку, освіти, охорони </a:t>
                      </a:r>
                      <a:r>
                        <a:rPr lang="uk-UA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здоров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</a:t>
                      </a:r>
                      <a:r>
                        <a:rPr lang="uk-U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я, культури, спорту, інфраструктури, містобудування та архітектури, ЖКГ, екології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9398" y="6336406"/>
            <a:ext cx="11294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Крім того утворюються Служба у справах дітей та архівний підрозділ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73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0456" y="180304"/>
            <a:ext cx="11500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 ПЛАНУЄТЬСЯ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976401"/>
              </p:ext>
            </p:extLst>
          </p:nvPr>
        </p:nvGraphicFramePr>
        <p:xfrm>
          <a:off x="270456" y="719666"/>
          <a:ext cx="11500834" cy="589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0417"/>
                <a:gridCol w="57504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Внесення змін до Закону України «Про місцеве самоврядування в Україні»</a:t>
                      </a:r>
                    </a:p>
                    <a:p>
                      <a:pPr algn="ctr"/>
                      <a:endParaRPr lang="uk-UA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uk-UA" sz="15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Законопроект готує </a:t>
                      </a:r>
                      <a:r>
                        <a:rPr lang="uk-UA" sz="1500" i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Мінрегіон</a:t>
                      </a:r>
                      <a:r>
                        <a:rPr lang="uk-UA" sz="15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Обговорюються питання:</a:t>
                      </a:r>
                    </a:p>
                    <a:p>
                      <a:endParaRPr lang="uk-UA" sz="1500" i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uk-UA" sz="1600" b="0" i="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Розмежувати повноваження</a:t>
                      </a:r>
                      <a:r>
                        <a:rPr lang="uk-UA" sz="1600" b="0" i="0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обласних і районних рад та закріпити за районними радами: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uk-UA" sz="1600" b="0" i="0" u="sng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uk-UA" sz="15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утримання шкіл-інтернатів, спеціалізованих шкіл, закладів позашкільної освіти;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uk-UA" sz="15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утримання об</a:t>
                      </a:r>
                      <a:r>
                        <a:rPr lang="en-US" sz="15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</a:t>
                      </a:r>
                      <a:r>
                        <a:rPr lang="uk-UA" sz="1500" b="0" i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єктів</a:t>
                      </a:r>
                      <a:r>
                        <a:rPr lang="uk-UA" sz="15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культури, зокрема, районних будинків культури, шкіл мистецтв, музеїв;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uk-UA" sz="15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утримання спільних об</a:t>
                      </a:r>
                      <a:r>
                        <a:rPr lang="en-US" sz="15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</a:t>
                      </a:r>
                      <a:r>
                        <a:rPr lang="uk-UA" sz="1500" b="0" i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єктів</a:t>
                      </a:r>
                      <a:r>
                        <a:rPr lang="uk-UA" sz="15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фізкультури та спорту;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uk-UA" sz="15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утримання закладів соціального захисту (будинків для людей похилого віку, дитячих будинків);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uk-UA" sz="15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утримання спільного комунального майна;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uk-UA" sz="15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утримання доріг та транспортної інфраструктури місцевого значення;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uk-UA" sz="15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природоохоронні заходи на території району;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uk-UA" sz="15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організація збору та утилізації твердих побутових відходів на території району;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uk-UA" sz="15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програми надання послуг із водопостачання та водовідведення;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uk-UA" sz="15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утримання трудового архіву району.</a:t>
                      </a:r>
                      <a:endParaRPr lang="ru-RU" sz="15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Внесення змін до Закону України «Про місцеві державні адміністрації»</a:t>
                      </a:r>
                    </a:p>
                    <a:p>
                      <a:pPr algn="ctr"/>
                      <a:endParaRPr lang="uk-UA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uk-UA" sz="15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Законопроект № 4298 від 30.10.2020, прийнятий ВРУ 04.03.2021 у першому читанні, готовий до</a:t>
                      </a:r>
                      <a:r>
                        <a:rPr lang="uk-UA" sz="15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другого читання. Законопроект передбачає:</a:t>
                      </a:r>
                    </a:p>
                    <a:p>
                      <a:pPr algn="just"/>
                      <a:endParaRPr lang="uk-UA" sz="1500" i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uk-UA" sz="1500" b="0" i="0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Розподіл повноважень між обласними та районними державними адміністраціями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endParaRPr lang="uk-UA" sz="1500" b="0" i="0" u="sng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uk-UA" sz="1500" b="0" i="0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Керівники МДА набувають статусу держслужбовців (голова ОДА призначатиметься за конкурсом, голова РДА – з кадрового резерву)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endParaRPr lang="uk-UA" sz="1500" b="0" i="0" u="sng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uk-UA" sz="1500" b="0" i="0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Три основні функції МДА: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uk-UA" sz="1500" b="0" i="0" u="sng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uk-UA" sz="1500" b="0" i="0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Координація діяльності територіальних підрозділів ЦОВВ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uk-UA" sz="1500" b="0" i="0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Забезпечення законності на відповідній території (спрямоване як на ОМС, так і на територіальні підрозділи ЦОВВ)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uk-UA" sz="1500" b="0" i="0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Здійснення функцій виконавчого органу обласних та районних рад</a:t>
                      </a:r>
                      <a:endParaRPr lang="ru-RU" sz="1500" b="0" i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604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669" y="0"/>
            <a:ext cx="12386594" cy="6857999"/>
          </a:xfrm>
          <a:prstGeom prst="rect">
            <a:avLst/>
          </a:prstGeom>
        </p:spPr>
      </p:pic>
      <p:sp>
        <p:nvSpPr>
          <p:cNvPr id="2" name="Рівнобедрений трикутник 1"/>
          <p:cNvSpPr/>
          <p:nvPr/>
        </p:nvSpPr>
        <p:spPr>
          <a:xfrm>
            <a:off x="11758411" y="6310647"/>
            <a:ext cx="283335" cy="321973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28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Рівнобедрений трикутник 1"/>
          <p:cNvSpPr/>
          <p:nvPr/>
        </p:nvSpPr>
        <p:spPr>
          <a:xfrm>
            <a:off x="11732654" y="6297768"/>
            <a:ext cx="231819" cy="309093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39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09862" y="517161"/>
            <a:ext cx="11662348" cy="8769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Система адміністративно-територіального устрою </a:t>
            </a: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Донецької області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629587" y="1723867"/>
            <a:ext cx="10987790" cy="1334125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Відповідно до Постанови ВРУ № 807-ІХ від 17.07.2020 «Про утворення та ліквідацію районів»</a:t>
            </a:r>
          </a:p>
          <a:p>
            <a:pPr algn="ctr"/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творено </a:t>
            </a:r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районів:</a:t>
            </a:r>
          </a:p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Бахмутський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Волноваський, Краматорський, Маріупольський, Покровський</a:t>
            </a:r>
          </a:p>
          <a:p>
            <a:pPr algn="ctr"/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Горлівський</a:t>
            </a:r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Донецькій, Кальміуський – на тимчасово окупованій території)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629587" y="3458979"/>
            <a:ext cx="10987790" cy="1401582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Відповідно до Розпорядження КМУ № 710-р від 12.06.2020 «Про визначення адміністративних центрів та затвердження територій територіальних громад Донецької області»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утворено 66 громад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(в </a:t>
            </a:r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. 20 на тимчасово окупованій території), </a:t>
            </a:r>
          </a:p>
          <a:p>
            <a:pPr algn="ctr"/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 них міських – 43 (18), селищних – 14 (2), сільських - 9</a:t>
            </a:r>
          </a:p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29587" y="5261548"/>
            <a:ext cx="10987790" cy="1477328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жовтня 2020 року відбулися чергові вибори до 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районних рад, 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міських рад, 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селищних та 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сільських рад Донецької області.</a:t>
            </a:r>
          </a:p>
          <a:p>
            <a:pPr algn="just"/>
            <a:endParaRPr lang="uk-UA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громадах, де вибори не призначалися і не проводилися, утворено військові цивільні адміністрації населених пунктів.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14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8347" y="103032"/>
            <a:ext cx="9195515" cy="450759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БАХМУТСЬКИЙ РАЙОН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542" y="643945"/>
            <a:ext cx="5726842" cy="6045000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53113" y="1970469"/>
            <a:ext cx="2235541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Населення: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211,4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сіб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Площа: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1,75 тис. км кв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Населених пунктів: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111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63921" y="1703183"/>
            <a:ext cx="2422600" cy="333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Територіальні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громади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</a:p>
          <a:p>
            <a:endParaRPr lang="uk-UA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dirty="0" err="1">
                <a:solidFill>
                  <a:schemeClr val="bg1"/>
                </a:solidFill>
              </a:rPr>
              <a:t>Бахмутська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міська</a:t>
            </a:r>
            <a:endParaRPr lang="ru-RU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dirty="0" err="1">
                <a:solidFill>
                  <a:schemeClr val="bg1"/>
                </a:solidFill>
              </a:rPr>
              <a:t>Званівська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сільська</a:t>
            </a:r>
            <a:endParaRPr lang="ru-RU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dirty="0" err="1">
                <a:solidFill>
                  <a:schemeClr val="bg1"/>
                </a:solidFill>
              </a:rPr>
              <a:t>Світлодарська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міська</a:t>
            </a:r>
            <a:r>
              <a:rPr lang="ru-RU" b="1" dirty="0" smtClean="0">
                <a:solidFill>
                  <a:schemeClr val="bg1"/>
                </a:solidFill>
              </a:rPr>
              <a:t>*</a:t>
            </a:r>
            <a:endParaRPr lang="ru-RU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dirty="0" err="1">
                <a:solidFill>
                  <a:schemeClr val="bg1"/>
                </a:solidFill>
              </a:rPr>
              <a:t>Сіверська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міська</a:t>
            </a:r>
            <a:endParaRPr lang="ru-RU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dirty="0" err="1">
                <a:solidFill>
                  <a:schemeClr val="bg1"/>
                </a:solidFill>
              </a:rPr>
              <a:t>Соледарська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міська</a:t>
            </a:r>
            <a:endParaRPr lang="ru-RU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dirty="0" err="1">
                <a:solidFill>
                  <a:schemeClr val="bg1"/>
                </a:solidFill>
              </a:rPr>
              <a:t>Торецька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міська</a:t>
            </a:r>
            <a:r>
              <a:rPr lang="ru-RU" b="1" dirty="0" smtClean="0">
                <a:solidFill>
                  <a:schemeClr val="bg1"/>
                </a:solidFill>
              </a:rPr>
              <a:t>*</a:t>
            </a:r>
            <a:endParaRPr lang="ru-RU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dirty="0" err="1">
                <a:solidFill>
                  <a:schemeClr val="bg1"/>
                </a:solidFill>
              </a:rPr>
              <a:t>Часовоярська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міська</a:t>
            </a:r>
            <a:endParaRPr lang="ru-RU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8" name="Прямокутник 7"/>
          <p:cNvSpPr/>
          <p:nvPr/>
        </p:nvSpPr>
        <p:spPr>
          <a:xfrm>
            <a:off x="2382837" y="598226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кутник 10"/>
          <p:cNvSpPr/>
          <p:nvPr/>
        </p:nvSpPr>
        <p:spPr>
          <a:xfrm>
            <a:off x="2855401" y="643945"/>
            <a:ext cx="5703983" cy="604166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963371" y="5934670"/>
            <a:ext cx="2859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*Вибори не проводилися, утворено ВЦА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24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8347" y="103032"/>
            <a:ext cx="9195515" cy="450759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ВОЛНОВАСЬКИЙ РАЙОН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113" y="1970469"/>
            <a:ext cx="2235541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Населення: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146,0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сіб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Площа: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4,45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тис. км кв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Населених пунктів: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158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6994" y="1403379"/>
            <a:ext cx="2890206" cy="391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Територіальні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громади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</a:p>
          <a:p>
            <a:endParaRPr lang="uk-UA" b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ru-RU" b="1" dirty="0" err="1">
                <a:solidFill>
                  <a:schemeClr val="bg1"/>
                </a:solidFill>
              </a:rPr>
              <a:t>Великоновосілківська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селищна</a:t>
            </a:r>
            <a:endParaRPr lang="ru-RU" b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ru-RU" b="1" dirty="0" err="1">
                <a:solidFill>
                  <a:schemeClr val="bg1"/>
                </a:solidFill>
              </a:rPr>
              <a:t>Волноваська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міська</a:t>
            </a:r>
            <a:r>
              <a:rPr lang="ru-RU" b="1" dirty="0" smtClean="0">
                <a:solidFill>
                  <a:schemeClr val="bg1"/>
                </a:solidFill>
              </a:rPr>
              <a:t>*</a:t>
            </a:r>
            <a:endParaRPr lang="ru-RU" b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ru-RU" b="1" dirty="0" err="1">
                <a:solidFill>
                  <a:schemeClr val="bg1"/>
                </a:solidFill>
              </a:rPr>
              <a:t>Вугледарська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міська</a:t>
            </a:r>
            <a:r>
              <a:rPr lang="ru-RU" b="1" dirty="0" smtClean="0">
                <a:solidFill>
                  <a:schemeClr val="bg1"/>
                </a:solidFill>
              </a:rPr>
              <a:t>*</a:t>
            </a:r>
            <a:endParaRPr lang="ru-RU" b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ru-RU" b="1" dirty="0" err="1">
                <a:solidFill>
                  <a:schemeClr val="bg1"/>
                </a:solidFill>
              </a:rPr>
              <a:t>Комарська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сільська</a:t>
            </a:r>
            <a:endParaRPr lang="ru-RU" b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ru-RU" b="1" dirty="0" err="1">
                <a:solidFill>
                  <a:schemeClr val="bg1"/>
                </a:solidFill>
              </a:rPr>
              <a:t>Мирненська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селищна</a:t>
            </a:r>
            <a:r>
              <a:rPr lang="ru-RU" b="1" dirty="0" smtClean="0">
                <a:solidFill>
                  <a:schemeClr val="bg1"/>
                </a:solidFill>
              </a:rPr>
              <a:t>*</a:t>
            </a:r>
            <a:endParaRPr lang="ru-RU" b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ru-RU" b="1" dirty="0" err="1">
                <a:solidFill>
                  <a:schemeClr val="bg1"/>
                </a:solidFill>
              </a:rPr>
              <a:t>Ольгинська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селищна</a:t>
            </a:r>
            <a:r>
              <a:rPr lang="ru-RU" b="1" dirty="0" smtClean="0">
                <a:solidFill>
                  <a:schemeClr val="bg1"/>
                </a:solidFill>
              </a:rPr>
              <a:t>*</a:t>
            </a:r>
            <a:endParaRPr lang="ru-RU" b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ru-RU" b="1" dirty="0" err="1">
                <a:solidFill>
                  <a:schemeClr val="bg1"/>
                </a:solidFill>
              </a:rPr>
              <a:t>Старомлинівська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сільська</a:t>
            </a:r>
            <a:endParaRPr lang="ru-RU" b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ru-RU" b="1" dirty="0" err="1">
                <a:solidFill>
                  <a:schemeClr val="bg1"/>
                </a:solidFill>
              </a:rPr>
              <a:t>Хлібодарівська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сільська</a:t>
            </a:r>
            <a:endParaRPr lang="ru-RU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8" name="Прямокутник 7"/>
          <p:cNvSpPr/>
          <p:nvPr/>
        </p:nvSpPr>
        <p:spPr>
          <a:xfrm>
            <a:off x="2382837" y="598226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кутник 10"/>
          <p:cNvSpPr/>
          <p:nvPr/>
        </p:nvSpPr>
        <p:spPr>
          <a:xfrm>
            <a:off x="2855401" y="643945"/>
            <a:ext cx="5703983" cy="604166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00" y="643944"/>
            <a:ext cx="5703983" cy="60633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86227" y="603928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>
                <a:solidFill>
                  <a:schemeClr val="bg1"/>
                </a:solidFill>
              </a:rPr>
              <a:t>*Вибори не проводилися, утворено ВЦА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06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8347" y="103032"/>
            <a:ext cx="9195515" cy="450759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КРАМАТОРСЬКИЙ РАЙОН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113" y="1970469"/>
            <a:ext cx="2235541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Населення: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568,0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сіб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Площа: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5,19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тис. км кв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Населених пунктів: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235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86230" y="1222571"/>
            <a:ext cx="2656271" cy="488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Територіальні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громади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</a:p>
          <a:p>
            <a:endParaRPr lang="uk-UA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dirty="0" err="1">
                <a:solidFill>
                  <a:schemeClr val="bg1"/>
                </a:solidFill>
              </a:rPr>
              <a:t>Андріївська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сільська</a:t>
            </a:r>
            <a:endParaRPr lang="ru-RU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dirty="0" err="1">
                <a:solidFill>
                  <a:schemeClr val="bg1"/>
                </a:solidFill>
              </a:rPr>
              <a:t>Дружківська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міська</a:t>
            </a:r>
            <a:endParaRPr lang="ru-RU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dirty="0" err="1">
                <a:solidFill>
                  <a:schemeClr val="bg1"/>
                </a:solidFill>
              </a:rPr>
              <a:t>Іллінівська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сільська</a:t>
            </a:r>
            <a:endParaRPr lang="ru-RU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dirty="0" err="1">
                <a:solidFill>
                  <a:schemeClr val="bg1"/>
                </a:solidFill>
              </a:rPr>
              <a:t>Костянтинівська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міська</a:t>
            </a:r>
            <a:endParaRPr lang="ru-RU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dirty="0" err="1">
                <a:solidFill>
                  <a:schemeClr val="bg1"/>
                </a:solidFill>
              </a:rPr>
              <a:t>Краматорська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міська</a:t>
            </a:r>
            <a:endParaRPr lang="ru-RU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dirty="0" err="1">
                <a:solidFill>
                  <a:schemeClr val="bg1"/>
                </a:solidFill>
              </a:rPr>
              <a:t>Лиманська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міська</a:t>
            </a:r>
            <a:endParaRPr lang="ru-RU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dirty="0" err="1">
                <a:solidFill>
                  <a:schemeClr val="bg1"/>
                </a:solidFill>
              </a:rPr>
              <a:t>Миколаївська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міська</a:t>
            </a:r>
            <a:endParaRPr lang="ru-RU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dirty="0" err="1">
                <a:solidFill>
                  <a:schemeClr val="bg1"/>
                </a:solidFill>
              </a:rPr>
              <a:t>Новодонецька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селищна</a:t>
            </a:r>
            <a:endParaRPr lang="ru-RU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dirty="0" err="1">
                <a:solidFill>
                  <a:schemeClr val="bg1"/>
                </a:solidFill>
              </a:rPr>
              <a:t>Олександрівська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селищна</a:t>
            </a:r>
            <a:endParaRPr lang="ru-RU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dirty="0" err="1">
                <a:solidFill>
                  <a:schemeClr val="bg1"/>
                </a:solidFill>
              </a:rPr>
              <a:t>Святогірська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міська</a:t>
            </a:r>
            <a:endParaRPr lang="ru-RU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dirty="0" err="1">
                <a:solidFill>
                  <a:schemeClr val="bg1"/>
                </a:solidFill>
              </a:rPr>
              <a:t>Слов’янська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міська</a:t>
            </a:r>
            <a:r>
              <a:rPr lang="ru-RU" b="1" dirty="0" smtClean="0">
                <a:solidFill>
                  <a:schemeClr val="bg1"/>
                </a:solidFill>
              </a:rPr>
              <a:t>*</a:t>
            </a:r>
            <a:endParaRPr lang="ru-RU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dirty="0" err="1">
                <a:solidFill>
                  <a:schemeClr val="bg1"/>
                </a:solidFill>
              </a:rPr>
              <a:t>Черкаська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селищна</a:t>
            </a:r>
            <a:endParaRPr lang="ru-RU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8" name="Прямокутник 7"/>
          <p:cNvSpPr/>
          <p:nvPr/>
        </p:nvSpPr>
        <p:spPr>
          <a:xfrm>
            <a:off x="2382837" y="598226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кутник 10"/>
          <p:cNvSpPr/>
          <p:nvPr/>
        </p:nvSpPr>
        <p:spPr>
          <a:xfrm>
            <a:off x="2855401" y="643945"/>
            <a:ext cx="5703983" cy="604166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02" y="643944"/>
            <a:ext cx="5703982" cy="6041669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FFC00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944272" y="6106985"/>
            <a:ext cx="2698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*</a:t>
            </a:r>
            <a:r>
              <a:rPr lang="uk-UA" dirty="0">
                <a:solidFill>
                  <a:schemeClr val="bg1"/>
                </a:solidFill>
              </a:rPr>
              <a:t>У</a:t>
            </a:r>
            <a:r>
              <a:rPr lang="uk-UA" dirty="0" smtClean="0">
                <a:solidFill>
                  <a:schemeClr val="bg1"/>
                </a:solidFill>
              </a:rPr>
              <a:t>творено </a:t>
            </a:r>
            <a:r>
              <a:rPr lang="uk-UA" dirty="0">
                <a:solidFill>
                  <a:schemeClr val="bg1"/>
                </a:solidFill>
              </a:rPr>
              <a:t>ВЦА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23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8347" y="103032"/>
            <a:ext cx="9195515" cy="450759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МАРІУПОЛЬСЬКИЙ РАЙОН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113" y="1970469"/>
            <a:ext cx="2235541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Населення: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521,1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сіб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Площа: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2,62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тис. км кв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Населених пунктів: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86230" y="1792198"/>
            <a:ext cx="26832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Територіальні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громади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</a:p>
          <a:p>
            <a:endParaRPr lang="uk-UA" b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ru-RU" b="1" dirty="0" err="1">
                <a:solidFill>
                  <a:schemeClr val="bg1"/>
                </a:solidFill>
              </a:rPr>
              <a:t>Кальчицька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сільська</a:t>
            </a:r>
            <a:endParaRPr lang="ru-RU" b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ru-RU" b="1" dirty="0" err="1">
                <a:solidFill>
                  <a:schemeClr val="bg1"/>
                </a:solidFill>
              </a:rPr>
              <a:t>Мангушська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селищна</a:t>
            </a:r>
            <a:endParaRPr lang="ru-RU" b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ru-RU" b="1" dirty="0" err="1">
                <a:solidFill>
                  <a:schemeClr val="bg1"/>
                </a:solidFill>
              </a:rPr>
              <a:t>Маріупольська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міська</a:t>
            </a:r>
            <a:endParaRPr lang="ru-RU" b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ru-RU" b="1" dirty="0" err="1">
                <a:solidFill>
                  <a:schemeClr val="bg1"/>
                </a:solidFill>
              </a:rPr>
              <a:t>Нікольська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селищна</a:t>
            </a:r>
            <a:endParaRPr lang="ru-RU" b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ru-RU" b="1" dirty="0" err="1">
                <a:solidFill>
                  <a:schemeClr val="bg1"/>
                </a:solidFill>
              </a:rPr>
              <a:t>Сартанська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селищна</a:t>
            </a:r>
            <a:r>
              <a:rPr lang="ru-RU" b="1" dirty="0" smtClean="0">
                <a:solidFill>
                  <a:schemeClr val="bg1"/>
                </a:solidFill>
              </a:rPr>
              <a:t>*</a:t>
            </a:r>
            <a:endParaRPr lang="ru-RU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8" name="Прямокутник 7"/>
          <p:cNvSpPr/>
          <p:nvPr/>
        </p:nvSpPr>
        <p:spPr>
          <a:xfrm>
            <a:off x="2382837" y="598226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кутник 10"/>
          <p:cNvSpPr/>
          <p:nvPr/>
        </p:nvSpPr>
        <p:spPr>
          <a:xfrm>
            <a:off x="2855401" y="643945"/>
            <a:ext cx="5703983" cy="604166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02" y="643944"/>
            <a:ext cx="5703982" cy="6041669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FFC00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986230" y="5831174"/>
            <a:ext cx="2862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*Вибори не проводилися, утворено ВЦА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01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8347" y="103032"/>
            <a:ext cx="9195515" cy="450759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ПОКРОВСЬКИЙ РАЙОН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113" y="1970469"/>
            <a:ext cx="2235541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Населення: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402,7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сіб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Площа: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4,02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тис. км кв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Населених пунктів: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263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86230" y="643945"/>
            <a:ext cx="2683239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Територіальні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громади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</a:p>
          <a:p>
            <a:endParaRPr lang="uk-UA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dirty="0" err="1">
                <a:solidFill>
                  <a:schemeClr val="bg1"/>
                </a:solidFill>
              </a:rPr>
              <a:t>Авдіївська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міська</a:t>
            </a:r>
            <a:r>
              <a:rPr lang="ru-RU" b="1" dirty="0" smtClean="0">
                <a:solidFill>
                  <a:schemeClr val="bg1"/>
                </a:solidFill>
              </a:rPr>
              <a:t>*</a:t>
            </a:r>
            <a:endParaRPr lang="ru-RU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dirty="0" err="1">
                <a:solidFill>
                  <a:schemeClr val="bg1"/>
                </a:solidFill>
              </a:rPr>
              <a:t>Білозерська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міська</a:t>
            </a:r>
            <a:endParaRPr lang="ru-RU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dirty="0" err="1">
                <a:solidFill>
                  <a:schemeClr val="bg1"/>
                </a:solidFill>
              </a:rPr>
              <a:t>Гродівська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селищна</a:t>
            </a:r>
            <a:endParaRPr lang="ru-RU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dirty="0" err="1">
                <a:solidFill>
                  <a:schemeClr val="bg1"/>
                </a:solidFill>
              </a:rPr>
              <a:t>Добропільська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міська</a:t>
            </a:r>
            <a:endParaRPr lang="ru-RU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dirty="0" err="1">
                <a:solidFill>
                  <a:schemeClr val="bg1"/>
                </a:solidFill>
              </a:rPr>
              <a:t>Криворізька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сільська</a:t>
            </a:r>
            <a:endParaRPr lang="ru-RU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dirty="0" err="1">
                <a:solidFill>
                  <a:schemeClr val="bg1"/>
                </a:solidFill>
              </a:rPr>
              <a:t>Курахівська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міська</a:t>
            </a:r>
            <a:endParaRPr lang="ru-RU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dirty="0" err="1">
                <a:solidFill>
                  <a:schemeClr val="bg1"/>
                </a:solidFill>
              </a:rPr>
              <a:t>Мар’їнська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міська</a:t>
            </a:r>
            <a:r>
              <a:rPr lang="ru-RU" b="1" dirty="0" smtClean="0">
                <a:solidFill>
                  <a:schemeClr val="bg1"/>
                </a:solidFill>
              </a:rPr>
              <a:t>*</a:t>
            </a:r>
            <a:endParaRPr lang="ru-RU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dirty="0" err="1">
                <a:solidFill>
                  <a:schemeClr val="bg1"/>
                </a:solidFill>
              </a:rPr>
              <a:t>Мирноградська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міська</a:t>
            </a:r>
            <a:endParaRPr lang="ru-RU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dirty="0" err="1">
                <a:solidFill>
                  <a:schemeClr val="bg1"/>
                </a:solidFill>
              </a:rPr>
              <a:t>Новогродівська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міська</a:t>
            </a:r>
            <a:endParaRPr lang="ru-RU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dirty="0" err="1">
                <a:solidFill>
                  <a:schemeClr val="bg1"/>
                </a:solidFill>
              </a:rPr>
              <a:t>Очеретинська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селищна</a:t>
            </a:r>
            <a:r>
              <a:rPr lang="ru-RU" b="1" dirty="0" smtClean="0">
                <a:solidFill>
                  <a:schemeClr val="bg1"/>
                </a:solidFill>
              </a:rPr>
              <a:t>*</a:t>
            </a:r>
            <a:endParaRPr lang="ru-RU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dirty="0" err="1">
                <a:solidFill>
                  <a:schemeClr val="bg1"/>
                </a:solidFill>
              </a:rPr>
              <a:t>Покровська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міська</a:t>
            </a:r>
            <a:endParaRPr lang="ru-RU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dirty="0" err="1">
                <a:solidFill>
                  <a:schemeClr val="bg1"/>
                </a:solidFill>
              </a:rPr>
              <a:t>Селидівська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міська</a:t>
            </a:r>
            <a:endParaRPr lang="ru-RU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dirty="0" err="1">
                <a:solidFill>
                  <a:schemeClr val="bg1"/>
                </a:solidFill>
              </a:rPr>
              <a:t>Удачненська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селищна</a:t>
            </a:r>
            <a:endParaRPr lang="ru-RU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dirty="0" err="1">
                <a:solidFill>
                  <a:schemeClr val="bg1"/>
                </a:solidFill>
              </a:rPr>
              <a:t>Шахівська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сільська</a:t>
            </a:r>
            <a:endParaRPr lang="ru-RU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2382837" y="598226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кутник 10"/>
          <p:cNvSpPr/>
          <p:nvPr/>
        </p:nvSpPr>
        <p:spPr>
          <a:xfrm>
            <a:off x="2855401" y="643945"/>
            <a:ext cx="5703983" cy="604166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02" y="643945"/>
            <a:ext cx="5703982" cy="6011688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FFC00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918774" y="5934670"/>
            <a:ext cx="2818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*Вибори не проводилися, утворено ВЦА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119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1303</Words>
  <Application>Microsoft Office PowerPoint</Application>
  <PresentationFormat>Широкий екран</PresentationFormat>
  <Paragraphs>201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БАХМУТСЬКИЙ РАЙОН</vt:lpstr>
      <vt:lpstr>ВОЛНОВАСЬКИЙ РАЙОН</vt:lpstr>
      <vt:lpstr>КРАМАТОРСЬКИЙ РАЙОН</vt:lpstr>
      <vt:lpstr>МАРІУПОЛЬСЬКИЙ РАЙОН</vt:lpstr>
      <vt:lpstr>ПОКРОВСЬКИЙ РАЙОН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БАХМУТСЬКИЙ РАЙОН</dc:title>
  <dc:creator>Администратор</dc:creator>
  <cp:lastModifiedBy>Администратор</cp:lastModifiedBy>
  <cp:revision>80</cp:revision>
  <dcterms:created xsi:type="dcterms:W3CDTF">2021-08-02T08:23:57Z</dcterms:created>
  <dcterms:modified xsi:type="dcterms:W3CDTF">2021-08-05T07:38:23Z</dcterms:modified>
</cp:coreProperties>
</file>